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</p:sldMasterIdLst>
  <p:notesMasterIdLst>
    <p:notesMasterId r:id="rId15"/>
  </p:notesMasterIdLst>
  <p:handoutMasterIdLst>
    <p:handoutMasterId r:id="rId16"/>
  </p:handoutMasterIdLst>
  <p:sldIdLst>
    <p:sldId id="360" r:id="rId3"/>
    <p:sldId id="361" r:id="rId4"/>
    <p:sldId id="452" r:id="rId5"/>
    <p:sldId id="433" r:id="rId6"/>
    <p:sldId id="412" r:id="rId7"/>
    <p:sldId id="498" r:id="rId8"/>
    <p:sldId id="501" r:id="rId9"/>
    <p:sldId id="491" r:id="rId10"/>
    <p:sldId id="499" r:id="rId11"/>
    <p:sldId id="500" r:id="rId12"/>
    <p:sldId id="494" r:id="rId13"/>
    <p:sldId id="502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0A"/>
    <a:srgbClr val="F5CD3B"/>
    <a:srgbClr val="FFFF00"/>
    <a:srgbClr val="C4170A"/>
    <a:srgbClr val="FAE8A6"/>
    <a:srgbClr val="F9E393"/>
    <a:srgbClr val="33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79609" autoAdjust="0"/>
  </p:normalViewPr>
  <p:slideViewPr>
    <p:cSldViewPr>
      <p:cViewPr>
        <p:scale>
          <a:sx n="92" d="100"/>
          <a:sy n="92" d="100"/>
        </p:scale>
        <p:origin x="-600" y="-24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0"/>
    </p:cViewPr>
  </p:sorterViewPr>
  <p:notesViewPr>
    <p:cSldViewPr>
      <p:cViewPr>
        <p:scale>
          <a:sx n="100" d="100"/>
          <a:sy n="100" d="100"/>
        </p:scale>
        <p:origin x="-1488" y="119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1.10062893081761E-2"/>
                  <c:y val="6.172841006328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Portland, Oregon</c:v>
                </c:pt>
                <c:pt idx="1">
                  <c:v>Washington, DC</c:v>
                </c:pt>
                <c:pt idx="2">
                  <c:v>New York, New York</c:v>
                </c:pt>
                <c:pt idx="3">
                  <c:v>Baltimore, Maryland</c:v>
                </c:pt>
                <c:pt idx="4">
                  <c:v>Hartford, Connecticut</c:v>
                </c:pt>
                <c:pt idx="5">
                  <c:v>Portland, Maine</c:v>
                </c:pt>
                <c:pt idx="6">
                  <c:v>Las Vegas, Nevada</c:v>
                </c:pt>
                <c:pt idx="7">
                  <c:v>Average of 14 Cities</c:v>
                </c:pt>
                <c:pt idx="8">
                  <c:v>Denver, Colorado</c:v>
                </c:pt>
                <c:pt idx="9">
                  <c:v>Richmond, Virginia</c:v>
                </c:pt>
                <c:pt idx="10">
                  <c:v>Seattle, Washington</c:v>
                </c:pt>
                <c:pt idx="11">
                  <c:v>Burlington, Vermont</c:v>
                </c:pt>
                <c:pt idx="12">
                  <c:v>Albuquerque, New Mexico</c:v>
                </c:pt>
                <c:pt idx="13">
                  <c:v>Indianapolis, Indiana</c:v>
                </c:pt>
                <c:pt idx="14">
                  <c:v>Providence, Rhode Island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0.18</c:v>
                </c:pt>
                <c:pt idx="1">
                  <c:v>0.16</c:v>
                </c:pt>
                <c:pt idx="2">
                  <c:v>0.16</c:v>
                </c:pt>
                <c:pt idx="3">
                  <c:v>0.15</c:v>
                </c:pt>
                <c:pt idx="4">
                  <c:v>0.13</c:v>
                </c:pt>
                <c:pt idx="5">
                  <c:v>0.12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0.09</c:v>
                </c:pt>
                <c:pt idx="10">
                  <c:v>0.06</c:v>
                </c:pt>
                <c:pt idx="11">
                  <c:v>0.05</c:v>
                </c:pt>
                <c:pt idx="12">
                  <c:v>0.04</c:v>
                </c:pt>
                <c:pt idx="13">
                  <c:v>-0.04</c:v>
                </c:pt>
                <c:pt idx="14">
                  <c:v>-0.13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Portland, Oregon</c:v>
                </c:pt>
                <c:pt idx="1">
                  <c:v>Washington, DC</c:v>
                </c:pt>
                <c:pt idx="2">
                  <c:v>New York, New York</c:v>
                </c:pt>
                <c:pt idx="3">
                  <c:v>Baltimore, Maryland</c:v>
                </c:pt>
                <c:pt idx="4">
                  <c:v>Hartford, Connecticut</c:v>
                </c:pt>
                <c:pt idx="5">
                  <c:v>Portland, Maine</c:v>
                </c:pt>
                <c:pt idx="6">
                  <c:v>Las Vegas, Nevada</c:v>
                </c:pt>
                <c:pt idx="7">
                  <c:v>Average of 14 Cities</c:v>
                </c:pt>
                <c:pt idx="8">
                  <c:v>Denver, Colorado</c:v>
                </c:pt>
                <c:pt idx="9">
                  <c:v>Richmond, Virginia</c:v>
                </c:pt>
                <c:pt idx="10">
                  <c:v>Seattle, Washington</c:v>
                </c:pt>
                <c:pt idx="11">
                  <c:v>Burlington, Vermont</c:v>
                </c:pt>
                <c:pt idx="12">
                  <c:v>Albuquerque, New Mexico</c:v>
                </c:pt>
                <c:pt idx="13">
                  <c:v>Indianapolis, Indiana</c:v>
                </c:pt>
                <c:pt idx="14">
                  <c:v>Providence, Rhode Island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0.23</c:v>
                </c:pt>
                <c:pt idx="1">
                  <c:v>0.01</c:v>
                </c:pt>
                <c:pt idx="2">
                  <c:v>-0.01</c:v>
                </c:pt>
                <c:pt idx="3">
                  <c:v>0.06</c:v>
                </c:pt>
                <c:pt idx="4">
                  <c:v>-0.01</c:v>
                </c:pt>
                <c:pt idx="5">
                  <c:v>0.02</c:v>
                </c:pt>
                <c:pt idx="6">
                  <c:v>0.09</c:v>
                </c:pt>
                <c:pt idx="7">
                  <c:v>0.05</c:v>
                </c:pt>
                <c:pt idx="8">
                  <c:v>0.32</c:v>
                </c:pt>
                <c:pt idx="9">
                  <c:v>0.06</c:v>
                </c:pt>
                <c:pt idx="10">
                  <c:v>-0.1</c:v>
                </c:pt>
                <c:pt idx="11">
                  <c:v>7.0000000000000007E-2</c:v>
                </c:pt>
                <c:pt idx="12">
                  <c:v>0.09</c:v>
                </c:pt>
                <c:pt idx="13">
                  <c:v>-0.09</c:v>
                </c:pt>
                <c:pt idx="14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159552"/>
        <c:axId val="32628736"/>
      </c:barChart>
      <c:catAx>
        <c:axId val="1311595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200"/>
            </a:pPr>
            <a:endParaRPr lang="en-US"/>
          </a:p>
        </c:txPr>
        <c:crossAx val="32628736"/>
        <c:crosses val="autoZero"/>
        <c:auto val="0"/>
        <c:lblAlgn val="ctr"/>
        <c:lblOffset val="100"/>
        <c:noMultiLvlLbl val="0"/>
      </c:catAx>
      <c:valAx>
        <c:axId val="32628736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31159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4714461" cy="48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6" tIns="47420" rIns="94836" bIns="474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 altLang="en-US" dirty="0" smtClean="0"/>
              <a:t>Trends in Coverage and Affordability on the ACA Marketplaces</a:t>
            </a:r>
            <a:endParaRPr lang="en-US" alt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7156174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836" tIns="47420" rIns="94836" bIns="47420"/>
          <a:lstStyle/>
          <a:p>
            <a:pPr algn="ctr"/>
            <a:endParaRPr lang="en-US" altLang="en-US" sz="210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F7F75-8D9A-4E9C-BD9C-8E123855DEED}" type="slidenum">
              <a:rPr lang="en-US" sz="1000" smtClean="0"/>
              <a:t>‹#›</a:t>
            </a:fld>
            <a:endParaRPr lang="en-US" sz="1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 smtClean="0"/>
              <a:t>7/15/2016</a:t>
            </a:r>
            <a:endParaRPr lang="en-US" sz="10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 dirty="0" smtClean="0"/>
              <a:t>Cori Uccello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1145401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80522" cy="47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6" tIns="47420" rIns="94836" bIns="474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Impact" pitchFamily="34" charset="0"/>
              </a:defRPr>
            </a:lvl1pPr>
          </a:lstStyle>
          <a:p>
            <a:r>
              <a:rPr lang="en-US" altLang="en-US" smtClean="0"/>
              <a:t>Cori Uccello</a:t>
            </a:r>
            <a:endParaRPr lang="en-US" altLang="en-US"/>
          </a:p>
        </p:txBody>
      </p:sp>
      <p:sp>
        <p:nvSpPr>
          <p:cNvPr id="35737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34678" y="1"/>
            <a:ext cx="3180522" cy="47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6" tIns="47420" rIns="94836" bIns="474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Impact" pitchFamily="34" charset="0"/>
              </a:defRPr>
            </a:lvl1pPr>
          </a:lstStyle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5738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4600" y="709613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738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59" y="4564507"/>
            <a:ext cx="5406887" cy="4328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6" tIns="47420" rIns="94836" bIns="474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738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9010"/>
            <a:ext cx="3180522" cy="47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6" tIns="47420" rIns="94836" bIns="474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Impact" pitchFamily="34" charset="0"/>
              </a:defRPr>
            </a:lvl1pPr>
          </a:lstStyle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35738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4678" y="9129010"/>
            <a:ext cx="3180522" cy="47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6" tIns="47420" rIns="94836" bIns="474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Impact" pitchFamily="34" charset="0"/>
              </a:defRPr>
            </a:lvl1pPr>
          </a:lstStyle>
          <a:p>
            <a:fld id="{8DA5481F-418F-4FEB-8629-ED969D7210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8589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DD378-4A5A-4330-9CD0-4EA9C206305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584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597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4143588" y="9119904"/>
            <a:ext cx="3169920" cy="47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37" tIns="47420" rIns="94837" bIns="4742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F484E0-98C7-4061-A984-2FCF7D1C4B2A}" type="slidenum">
              <a:rPr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4143588" y="9119904"/>
            <a:ext cx="3169920" cy="47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37" tIns="47420" rIns="94837" bIns="4742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633E30-8B07-4D2A-9B14-04F78C022842}" type="slidenum">
              <a:rPr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97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4143588" y="9119904"/>
            <a:ext cx="3169920" cy="47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37" tIns="47420" rIns="94837" bIns="4742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5FDDB7-DE31-4215-AE44-7F25AE61D1E3}" type="slidenum">
              <a:rPr lang="en-US" altLang="en-US"/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4143588" y="9119904"/>
            <a:ext cx="3169920" cy="47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37" tIns="47420" rIns="94837" bIns="4742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69D6C2-EABC-44D2-BA56-B81DF82E52ED}" type="slidenum">
              <a:rPr lang="en-US" altLang="en-US"/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en-US" smtClean="0">
              <a:ea typeface="ＭＳ Ｐゴシック" pitchFamily="34" charset="-128"/>
            </a:endParaRPr>
          </a:p>
          <a:p>
            <a:pPr>
              <a:defRPr/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611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34D69-D69A-4F89-B985-387BBF1840A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6025" y="709613"/>
            <a:ext cx="4827588" cy="3619500"/>
          </a:xfrm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09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61352-A86D-457E-8165-CEC9EF1887B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234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61352-A86D-457E-8165-CEC9EF1887B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918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B5CFF-84EB-4B86-A92E-9ED2A7D9EE4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4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7818" indent="-177818"/>
            <a:endParaRPr lang="en-US" alt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560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B5CFF-84EB-4B86-A92E-9ED2A7D9EE4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4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7818" indent="-177818"/>
            <a:endParaRPr lang="en-US" alt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560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B5CFF-84EB-4B86-A92E-9ED2A7D9EE4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4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7818" indent="-177818"/>
            <a:endParaRPr lang="en-US" alt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555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4143588" y="9119904"/>
            <a:ext cx="3169920" cy="47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37" tIns="47420" rIns="94837" bIns="4742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602316-A867-43BF-9DB7-4C4D2BCAC029}" type="slidenum">
              <a:rPr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4143588" y="9119904"/>
            <a:ext cx="3169920" cy="47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37" tIns="47420" rIns="94837" bIns="4742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35544B-4493-4E51-BE16-59229F076E0E}" type="slidenum">
              <a:rPr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886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4143588" y="9119904"/>
            <a:ext cx="3169920" cy="47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37" tIns="47420" rIns="94837" bIns="4742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602316-A867-43BF-9DB7-4C4D2BCAC029}" type="slidenum">
              <a:rPr lang="en-US" altLang="en-US"/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4143588" y="9119904"/>
            <a:ext cx="3169920" cy="47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37" tIns="47420" rIns="94837" bIns="4742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35544B-4493-4E51-BE16-59229F076E0E}" type="slidenum">
              <a:rPr lang="en-US" altLang="en-US"/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6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en-US" smtClean="0"/>
              <a:t>7/15/2016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Trends in Coverage and Affordability on the ACA Marketplaces</a:t>
            </a:r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altLang="en-US" smtClean="0"/>
              <a:t>Cori Uccello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6592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82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45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345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04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487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7013" y="3145590"/>
            <a:ext cx="5329370" cy="146896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67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01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92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74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849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087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16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75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wateronly copy.eps"/>
          <p:cNvPicPr>
            <a:picLocks noChangeAspect="1"/>
          </p:cNvPicPr>
          <p:nvPr userDrawn="1"/>
        </p:nvPicPr>
        <p:blipFill>
          <a:blip r:embed="rId15" cstate="email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colorTemperature colorTemp="5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913"/>
            <a:ext cx="9144000" cy="83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2014AAALOGO_horiz_outlines_all_black.eps"/>
          <p:cNvPicPr>
            <a:picLocks noChangeAspect="1"/>
          </p:cNvPicPr>
          <p:nvPr userDrawn="1"/>
        </p:nvPicPr>
        <p:blipFill>
          <a:blip r:embed="rId1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160557"/>
            <a:ext cx="1143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6096000" y="6318480"/>
            <a:ext cx="29194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1200" baseline="30000" dirty="0">
                <a:solidFill>
                  <a:schemeClr val="bg1"/>
                </a:solidFill>
              </a:rPr>
              <a:t>©2016 American Academy of Actuaries. All rights reserved.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53200"/>
            <a:ext cx="673100" cy="177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+mj-lt" charset="0"/>
              <a:buNone/>
              <a:defRPr sz="700">
                <a:solidFill>
                  <a:schemeClr val="bg1"/>
                </a:solidFill>
                <a:latin typeface="Vaud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PAGE</a:t>
            </a:r>
            <a:fld id="{B451A7CD-608C-FE4C-A139-43F20A0113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6" descr="wateronly copy.eps"/>
          <p:cNvPicPr>
            <a:picLocks noChangeAspect="1"/>
          </p:cNvPicPr>
          <p:nvPr userDrawn="1"/>
        </p:nvPicPr>
        <p:blipFill>
          <a:blip r:embed="rId15" cstate="email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colorTemperature colorTemp="5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015434"/>
            <a:ext cx="9144000" cy="51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00"/>
          </a:solidFill>
          <a:latin typeface="Verdana" pitchFamily="34" charset="0"/>
          <a:ea typeface="Arial Unicode MS" pitchFamily="34" charset="-128"/>
          <a:cs typeface="Arial Unicode MS" pitchFamily="34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C36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652463" y="294217"/>
            <a:ext cx="5770562" cy="5926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lang="en-US" sz="1100" b="0" i="0" kern="1200" baseline="0" dirty="0">
                <a:solidFill>
                  <a:srgbClr val="005273"/>
                </a:solidFill>
                <a:effectLst/>
                <a:latin typeface="Vaud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defRPr/>
            </a:pPr>
            <a:r>
              <a:rPr lang="en-US" sz="1200" dirty="0" smtClean="0">
                <a:solidFill>
                  <a:srgbClr val="FFFFFF"/>
                </a:solidFill>
                <a:latin typeface="+mn-lt"/>
              </a:rPr>
              <a:t>AMERICAN</a:t>
            </a:r>
            <a:r>
              <a:rPr lang="en-US" sz="1200" baseline="0" dirty="0" smtClean="0">
                <a:solidFill>
                  <a:srgbClr val="FFFFFF"/>
                </a:solidFill>
                <a:latin typeface="+mn-lt"/>
              </a:rPr>
              <a:t> ACADEMY OF ACTUARIES</a:t>
            </a:r>
            <a:endParaRPr lang="en-GB" sz="12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421439" y="294217"/>
            <a:ext cx="2028825" cy="59266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lang="en-US" sz="1100" b="0" i="0" kern="1200" baseline="0" dirty="0">
                <a:solidFill>
                  <a:srgbClr val="005273"/>
                </a:solidFill>
                <a:effectLst/>
                <a:latin typeface="Vaud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defRPr/>
            </a:pPr>
            <a:endParaRPr lang="en-GB" sz="120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9" name="Picture 1" descr="powerpointNoLogo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8333"/>
            <a:ext cx="9147175" cy="5099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2014AAALOGO_white_horiz_outlines copy.ep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799" y="4972437"/>
            <a:ext cx="1389450" cy="89288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6656869" y="6192347"/>
            <a:ext cx="238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u="none" strike="noStrike" kern="1200" baseline="300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rPr>
              <a:t>©2016 American Academy of Actuaries. All rights reserved.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6387" y="3094192"/>
            <a:ext cx="5313734" cy="2060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4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uary.org/files/publications/IB.Drivers5.15.pdf" TargetMode="External"/><Relationship Id="rId7" Type="http://schemas.openxmlformats.org/officeDocument/2006/relationships/hyperlink" Target="http://www.actuary.org/files/Premium_Change_ACA_IB_FINAL_050813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ctuary.org/files/2015_Premium_Drivers_Updated_060414.pdf" TargetMode="External"/><Relationship Id="rId5" Type="http://schemas.openxmlformats.org/officeDocument/2006/relationships/hyperlink" Target="http://www.actuary.org/files/Drivers_2016_Premiums_080515.pdf" TargetMode="External"/><Relationship Id="rId4" Type="http://schemas.openxmlformats.org/officeDocument/2006/relationships/hyperlink" Target="http://actuary.org/files/imce/Insights_on_the_ACA_Risk_Adjustment_Program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14400" y="1447800"/>
            <a:ext cx="5329370" cy="146896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en-US" b="0" dirty="0" smtClean="0">
                <a:solidFill>
                  <a:schemeClr val="bg1">
                    <a:alpha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Drivers of 2017 Health Insurance Premium Changes</a:t>
            </a:r>
            <a:r>
              <a:rPr lang="en-US" altLang="en-US" sz="2000" b="0" dirty="0" smtClean="0"/>
              <a:t/>
            </a:r>
            <a:br>
              <a:rPr lang="en-US" altLang="en-US" sz="2000" b="0" dirty="0" smtClean="0"/>
            </a:br>
            <a:r>
              <a:rPr lang="en-US" altLang="en-US" sz="1800" b="0" dirty="0" smtClean="0"/>
              <a:t/>
            </a:r>
            <a:br>
              <a:rPr lang="en-US" altLang="en-US" sz="1800" b="0" dirty="0" smtClean="0"/>
            </a:br>
            <a:r>
              <a:rPr lang="en-US" altLang="en-US" sz="1800" b="0" dirty="0" smtClean="0">
                <a:solidFill>
                  <a:schemeClr val="tx1"/>
                </a:solidFill>
              </a:rPr>
              <a:t/>
            </a:r>
            <a:br>
              <a:rPr lang="en-US" altLang="en-US" sz="1800" b="0" dirty="0" smtClean="0">
                <a:solidFill>
                  <a:schemeClr val="tx1"/>
                </a:solidFill>
              </a:rPr>
            </a:br>
            <a:r>
              <a:rPr lang="en-US" altLang="en-US" sz="1800" b="0" dirty="0" smtClean="0"/>
              <a:t>Cori E. Uccello, MAAA, FSA, FCA, MPP </a:t>
            </a:r>
            <a:br>
              <a:rPr lang="en-US" altLang="en-US" sz="1800" b="0" dirty="0" smtClean="0"/>
            </a:br>
            <a:r>
              <a:rPr lang="en-US" altLang="en-US" sz="1800" b="0" dirty="0" smtClean="0"/>
              <a:t>Senior Health Fellow</a:t>
            </a:r>
            <a:br>
              <a:rPr lang="en-US" altLang="en-US" sz="1800" b="0" dirty="0" smtClean="0"/>
            </a:br>
            <a:r>
              <a:rPr lang="en-US" altLang="en-US" sz="1800" b="0" dirty="0" smtClean="0"/>
              <a:t>American Academy of Actuaries</a:t>
            </a:r>
            <a:br>
              <a:rPr lang="en-US" altLang="en-US" sz="1800" b="0" dirty="0" smtClean="0"/>
            </a:br>
            <a:r>
              <a:rPr lang="en-US" altLang="en-US" sz="1800" b="0" dirty="0"/>
              <a:t/>
            </a:r>
            <a:br>
              <a:rPr lang="en-US" altLang="en-US" sz="1800" b="0" dirty="0"/>
            </a:br>
            <a:r>
              <a:rPr lang="en-US" altLang="en-US" sz="1800" b="0" dirty="0" smtClean="0"/>
              <a:t>Alliance for Health Reform</a:t>
            </a:r>
            <a:br>
              <a:rPr lang="en-US" altLang="en-US" sz="1800" b="0" dirty="0" smtClean="0"/>
            </a:br>
            <a:r>
              <a:rPr lang="en-US" altLang="en-US" sz="1800" b="0" dirty="0" smtClean="0"/>
              <a:t>Washington, DC</a:t>
            </a:r>
            <a:br>
              <a:rPr lang="en-US" altLang="en-US" sz="1800" b="0" dirty="0" smtClean="0"/>
            </a:br>
            <a:r>
              <a:rPr lang="en-US" altLang="en-US" sz="1800" b="0" dirty="0" smtClean="0"/>
              <a:t>July 15, 2016</a:t>
            </a:r>
            <a:br>
              <a:rPr lang="en-US" altLang="en-US" sz="1800" b="0" dirty="0" smtClean="0"/>
            </a:br>
            <a:endParaRPr lang="en-US" altLang="en-US" sz="1800" b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1143000"/>
          </a:xfrm>
        </p:spPr>
        <p:txBody>
          <a:bodyPr/>
          <a:lstStyle/>
          <a:p>
            <a:pPr algn="l"/>
            <a:r>
              <a:rPr lang="en-US" sz="2800" dirty="0" smtClean="0"/>
              <a:t>Second-Lowest Silver Premium Percent Change from Previous Year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062296"/>
              </p:ext>
            </p:extLst>
          </p:nvPr>
        </p:nvGraphicFramePr>
        <p:xfrm>
          <a:off x="533400" y="1295400"/>
          <a:ext cx="8077200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3993" y="5334000"/>
            <a:ext cx="8169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Kaiser Family Foundation , 2016</a:t>
            </a:r>
          </a:p>
          <a:p>
            <a:r>
              <a:rPr lang="en-US" dirty="0" smtClean="0"/>
              <a:t>Notes: 2017 premiums are not final and subject to review by the state. The second lowest silver plan in one year may </a:t>
            </a:r>
          </a:p>
          <a:p>
            <a:r>
              <a:rPr lang="en-US" dirty="0" smtClean="0"/>
              <a:t>be different than the second lowest silver plan in the next year.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32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458200" cy="10668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>
                <a:effectLst/>
                <a:cs typeface="ＭＳ Ｐゴシック"/>
              </a:rPr>
              <a:t>Premium Change Variations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95400"/>
            <a:ext cx="8534400" cy="48307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altLang="en-US" sz="2800" b="0" dirty="0" smtClean="0">
                <a:latin typeface="Arial" charset="0"/>
              </a:rPr>
              <a:t>2017 premiums have not yet been finalized</a:t>
            </a:r>
          </a:p>
          <a:p>
            <a:pPr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en-US" sz="2800" b="0" dirty="0">
                <a:latin typeface="Arial" charset="0"/>
              </a:rPr>
              <a:t>Premium changes vary across </a:t>
            </a:r>
            <a:r>
              <a:rPr lang="en-US" altLang="en-US" sz="2800" b="0" dirty="0" smtClean="0">
                <a:latin typeface="Arial" charset="0"/>
              </a:rPr>
              <a:t>states </a:t>
            </a:r>
            <a:r>
              <a:rPr lang="en-US" altLang="en-US" sz="2800" b="0" dirty="0">
                <a:latin typeface="Arial" charset="0"/>
              </a:rPr>
              <a:t>and among insurers within a </a:t>
            </a:r>
            <a:r>
              <a:rPr lang="en-US" altLang="en-US" sz="2800" b="0" dirty="0" smtClean="0">
                <a:latin typeface="Arial" charset="0"/>
              </a:rPr>
              <a:t>state</a:t>
            </a:r>
            <a:endParaRPr lang="en-US" altLang="en-US" sz="2800" b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altLang="en-US" sz="2800" b="0" dirty="0" smtClean="0">
                <a:latin typeface="Arial" charset="0"/>
              </a:rPr>
              <a:t>Premium changes for particular consumer will reflect: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­"/>
              <a:defRPr/>
            </a:pPr>
            <a:r>
              <a:rPr lang="en-US" altLang="en-US" sz="2400" dirty="0" smtClean="0">
                <a:latin typeface="Arial" charset="0"/>
              </a:rPr>
              <a:t>Particular plan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­"/>
              <a:defRPr/>
            </a:pPr>
            <a:r>
              <a:rPr lang="en-US" altLang="en-US" sz="2400" dirty="0" smtClean="0">
                <a:latin typeface="Arial" charset="0"/>
              </a:rPr>
              <a:t>Increase in age 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­"/>
              <a:defRPr/>
            </a:pPr>
            <a:r>
              <a:rPr lang="en-US" altLang="en-US" sz="2400" dirty="0" smtClean="0">
                <a:latin typeface="Arial" charset="0"/>
              </a:rPr>
              <a:t>Any changes in geographic location or family status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Tx/>
              <a:buFont typeface="Courier New" panose="02070309020205020404" pitchFamily="49" charset="0"/>
              <a:buChar char="­"/>
              <a:defRPr/>
            </a:pPr>
            <a:r>
              <a:rPr lang="en-US" altLang="en-US" sz="2400" dirty="0" smtClean="0">
                <a:latin typeface="Arial" charset="0"/>
              </a:rPr>
              <a:t>Changes in subsidy eligibility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800" b="0" dirty="0" smtClean="0">
                <a:latin typeface="Arial" charset="0"/>
              </a:rPr>
              <a:t>Consumers can potentially find a lower-premium plan by shopping around</a:t>
            </a:r>
          </a:p>
        </p:txBody>
      </p:sp>
    </p:spTree>
    <p:extLst>
      <p:ext uri="{BB962C8B-B14F-4D97-AF65-F5344CB8AC3E}">
        <p14:creationId xmlns:p14="http://schemas.microsoft.com/office/powerpoint/2010/main" val="3921024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458200" cy="10668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sz="3200" b="1" dirty="0" smtClean="0">
                <a:effectLst/>
                <a:cs typeface="ＭＳ Ｐゴシック"/>
              </a:rPr>
              <a:t>Related Academy Publications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12837"/>
            <a:ext cx="8534400" cy="4830763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tx1"/>
              </a:buClr>
              <a:defRPr/>
            </a:pPr>
            <a:r>
              <a:rPr lang="en-US" sz="2600" b="0" dirty="0" smtClean="0">
                <a:latin typeface="Arial" charset="0"/>
                <a:cs typeface="ＭＳ Ｐゴシック"/>
              </a:rPr>
              <a:t>Drivers of 2017 Premium Changes (May 2016</a:t>
            </a:r>
            <a:r>
              <a:rPr lang="en-US" sz="2600" b="0" dirty="0">
                <a:latin typeface="Arial" charset="0"/>
                <a:cs typeface="ＭＳ Ｐゴシック"/>
              </a:rPr>
              <a:t>)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3"/>
              </a:rPr>
              <a:t>http://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3"/>
              </a:rPr>
              <a:t>www.actuary.org/files/publications/IB.Drivers5.15.pdf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</a:rPr>
              <a:t> </a:t>
            </a:r>
          </a:p>
          <a:p>
            <a:pPr>
              <a:buClr>
                <a:schemeClr val="tx1"/>
              </a:buClr>
              <a:defRPr/>
            </a:pPr>
            <a:r>
              <a:rPr lang="en-US" sz="2600" b="0" dirty="0" smtClean="0">
                <a:latin typeface="Arial" charset="0"/>
                <a:cs typeface="ＭＳ Ｐゴシック"/>
              </a:rPr>
              <a:t>Insights on the ACA Risk Adjustment Program (</a:t>
            </a:r>
            <a:r>
              <a:rPr lang="en-US" sz="2600" b="0" dirty="0">
                <a:latin typeface="Arial" charset="0"/>
                <a:cs typeface="ＭＳ Ｐゴシック"/>
              </a:rPr>
              <a:t>April 2016)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4"/>
              </a:rPr>
              <a:t>http://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4"/>
              </a:rPr>
              <a:t>actuary.org/files/imce/Insights_on_the_ACA_Risk_Adjustment_Program.pdf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</a:rPr>
              <a:t> </a:t>
            </a:r>
          </a:p>
          <a:p>
            <a:pPr eaLnBrk="1" hangingPunct="1"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600" b="0" dirty="0" smtClean="0">
                <a:latin typeface="Arial" charset="0"/>
                <a:cs typeface="ＭＳ Ｐゴシック"/>
              </a:rPr>
              <a:t>Drivers of 2016 Premium Changes (August 2015)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5"/>
              </a:rPr>
              <a:t>http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5"/>
              </a:rPr>
              <a:t>://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5"/>
              </a:rPr>
              <a:t>www.actuary.org/files/Drivers_2016_Premiums_080515.pdf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</a:rPr>
              <a:t> </a:t>
            </a:r>
            <a:endParaRPr lang="en-US" sz="1600" b="0" dirty="0">
              <a:solidFill>
                <a:schemeClr val="accent6">
                  <a:lumMod val="75000"/>
                </a:schemeClr>
              </a:solidFill>
              <a:latin typeface="Arial" charset="0"/>
              <a:cs typeface="ＭＳ Ｐゴシック"/>
            </a:endParaRPr>
          </a:p>
          <a:p>
            <a:pPr eaLnBrk="1" hangingPunct="1"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600" b="0" dirty="0" smtClean="0">
                <a:latin typeface="Arial" charset="0"/>
                <a:cs typeface="ＭＳ Ｐゴシック"/>
              </a:rPr>
              <a:t>Drivers of 2015 Premium Changes (June 2014)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6"/>
              </a:rPr>
              <a:t>http://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6"/>
              </a:rPr>
              <a:t>www.actuary.org/files/2015_Premium_Drivers_Updated_060414.pdf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</a:rPr>
              <a:t>  </a:t>
            </a:r>
            <a:endParaRPr lang="en-US" sz="1600" b="0" dirty="0">
              <a:solidFill>
                <a:schemeClr val="accent6">
                  <a:lumMod val="75000"/>
                </a:schemeClr>
              </a:solidFill>
              <a:latin typeface="Arial" charset="0"/>
              <a:cs typeface="ＭＳ Ｐゴシック"/>
            </a:endParaRPr>
          </a:p>
          <a:p>
            <a:pPr eaLnBrk="1" hangingPunct="1">
              <a:buClr>
                <a:schemeClr val="tx1"/>
              </a:buClr>
              <a:buSzTx/>
              <a:buFontTx/>
              <a:buChar char="•"/>
              <a:defRPr/>
            </a:pPr>
            <a:r>
              <a:rPr lang="en-US" sz="2600" b="0" dirty="0" smtClean="0">
                <a:latin typeface="Arial" charset="0"/>
                <a:cs typeface="ＭＳ Ｐゴシック"/>
              </a:rPr>
              <a:t>How Will Premiums Change Under the ACA? (</a:t>
            </a:r>
            <a:r>
              <a:rPr lang="en-US" sz="2600" b="0" dirty="0">
                <a:latin typeface="Arial" charset="0"/>
                <a:cs typeface="ＭＳ Ｐゴシック"/>
              </a:rPr>
              <a:t>May </a:t>
            </a:r>
            <a:r>
              <a:rPr lang="en-US" sz="2600" b="0" dirty="0" smtClean="0">
                <a:latin typeface="Arial" charset="0"/>
                <a:cs typeface="ＭＳ Ｐゴシック"/>
              </a:rPr>
              <a:t>2013)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7"/>
              </a:rPr>
              <a:t>http://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  <a:hlinkClick r:id="rId7"/>
              </a:rPr>
              <a:t>www.actuary.org/files/Premium_Change_ACA_IB_FINAL_050813.pdf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ＭＳ Ｐゴシック"/>
              </a:rPr>
              <a:t> </a:t>
            </a:r>
            <a:endParaRPr lang="en-US" sz="1600" b="0" dirty="0">
              <a:solidFill>
                <a:schemeClr val="accent6">
                  <a:lumMod val="75000"/>
                </a:schemeClr>
              </a:solidFill>
              <a:latin typeface="Arial" charset="0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13155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152400" y="48718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b="1" dirty="0" smtClean="0">
                <a:solidFill>
                  <a:schemeClr val="tx2"/>
                </a:solidFill>
                <a:latin typeface="Arial" charset="0"/>
              </a:rPr>
              <a:t>Premium Components</a:t>
            </a:r>
            <a:endParaRPr lang="en-US" altLang="en-US" sz="32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39679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600200"/>
            <a:ext cx="88392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800" b="0" dirty="0">
                <a:latin typeface="Arial" charset="0"/>
              </a:rPr>
              <a:t>Who is covered – the composition of the risk pool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800" b="0" dirty="0">
                <a:latin typeface="Arial" charset="0"/>
              </a:rPr>
              <a:t>Projected medical costs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800" b="0" dirty="0">
                <a:latin typeface="Arial" charset="0"/>
              </a:rPr>
              <a:t>Other premium components—administrative costs, taxes, profit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800" b="0" dirty="0">
                <a:latin typeface="Arial" charset="0"/>
              </a:rPr>
              <a:t>Laws and regulations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8392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dirty="0" smtClean="0"/>
              <a:t>Major Drivers of 2017 Premium Changes</a:t>
            </a:r>
            <a:endParaRPr lang="en-US" altLang="en-US" sz="3200" dirty="0"/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676400"/>
            <a:ext cx="88392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800" b="0" dirty="0">
                <a:latin typeface="Arial" charset="0"/>
              </a:rPr>
              <a:t>Underlying growth in health care costs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800" b="0" dirty="0" smtClean="0">
                <a:latin typeface="Arial" charset="0"/>
              </a:rPr>
              <a:t>Sunset of reinsurance program</a:t>
            </a:r>
            <a:endParaRPr lang="en-US" altLang="en-US" sz="2800" b="0" dirty="0"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altLang="en-US" sz="2800" b="0" dirty="0" smtClean="0">
                <a:latin typeface="Arial" charset="0"/>
              </a:rPr>
              <a:t>Changes in the risk pool composition and insurer assumptions</a:t>
            </a:r>
            <a:endParaRPr lang="en-US" altLang="en-US" sz="2800" b="0" dirty="0">
              <a:latin typeface="Arial" charset="0"/>
            </a:endParaRPr>
          </a:p>
          <a:p>
            <a:endParaRPr lang="en-US" altLang="en-US" sz="2400" b="0" dirty="0" smtClean="0"/>
          </a:p>
          <a:p>
            <a:endParaRPr lang="en-US" altLang="en-US" sz="2400" b="0" dirty="0" smtClean="0"/>
          </a:p>
          <a:p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59546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7630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200" dirty="0" smtClean="0"/>
              <a:t>Major Driver: Medical Trend</a:t>
            </a:r>
            <a:endParaRPr lang="en-US" altLang="en-US" sz="3200" dirty="0"/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371600"/>
            <a:ext cx="88392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2800" b="0" dirty="0">
                <a:latin typeface="Arial" charset="0"/>
                <a:cs typeface="ＭＳ Ｐゴシック"/>
              </a:rPr>
              <a:t>Underlying growth in medical spending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2800" b="0" dirty="0" smtClean="0">
                <a:latin typeface="Arial" charset="0"/>
                <a:cs typeface="ＭＳ Ｐゴシック"/>
              </a:rPr>
              <a:t>Medical trend is expected to rise slightly faster than in previous year, but remain low </a:t>
            </a:r>
            <a:r>
              <a:rPr lang="en-US" sz="2800" b="0" dirty="0">
                <a:latin typeface="Arial" charset="0"/>
                <a:cs typeface="ＭＳ Ｐゴシック"/>
              </a:rPr>
              <a:t>relative to historical </a:t>
            </a:r>
            <a:r>
              <a:rPr lang="en-US" sz="2800" b="0" dirty="0" smtClean="0">
                <a:latin typeface="Arial" charset="0"/>
                <a:cs typeface="ＭＳ Ｐゴシック"/>
              </a:rPr>
              <a:t>levels </a:t>
            </a:r>
            <a:endParaRPr lang="en-US" sz="2800" b="0" dirty="0">
              <a:latin typeface="Arial" charset="0"/>
              <a:cs typeface="ＭＳ Ｐゴシック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2800" b="0" dirty="0">
                <a:latin typeface="Arial" charset="0"/>
                <a:cs typeface="ＭＳ Ｐゴシック"/>
              </a:rPr>
              <a:t>Prescription drug spending </a:t>
            </a:r>
            <a:r>
              <a:rPr lang="en-US" sz="2800" b="0" dirty="0" smtClean="0">
                <a:latin typeface="Arial" charset="0"/>
                <a:cs typeface="ＭＳ Ｐゴシック"/>
              </a:rPr>
              <a:t>is expected to continue to outpace growth in other medical spending</a:t>
            </a:r>
            <a:endParaRPr lang="en-US" sz="2800" b="0" dirty="0">
              <a:latin typeface="Arial" charset="0"/>
              <a:cs typeface="ＭＳ Ｐゴシック"/>
            </a:endParaRPr>
          </a:p>
          <a:p>
            <a:endParaRPr lang="en-US" altLang="en-US" sz="18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90678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dirty="0" smtClean="0">
                <a:cs typeface="ＭＳ Ｐゴシック"/>
              </a:rPr>
              <a:t>ACA Risk-Sharing Provisions</a:t>
            </a:r>
            <a:endParaRPr lang="en-US" altLang="en-US" sz="3200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371600"/>
            <a:ext cx="88392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u="sng" dirty="0" smtClean="0"/>
              <a:t>Risk </a:t>
            </a:r>
            <a:r>
              <a:rPr lang="en-US" sz="2800" b="0" u="sng" dirty="0"/>
              <a:t>adjustment</a:t>
            </a:r>
            <a:r>
              <a:rPr lang="en-US" sz="2800" b="0" dirty="0"/>
              <a:t> is used to transfer funds between insurers based on the relative risk of plan </a:t>
            </a:r>
            <a:r>
              <a:rPr lang="en-US" sz="2800" b="0" dirty="0" smtClean="0"/>
              <a:t>participants</a:t>
            </a:r>
            <a:endParaRPr lang="en-US" sz="2800" b="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u="sng" dirty="0"/>
              <a:t>Reinsurance</a:t>
            </a:r>
            <a:r>
              <a:rPr lang="en-US" sz="2800" b="0" dirty="0"/>
              <a:t> is used to reimburse insurers for the cost of individuals who have unusually high </a:t>
            </a:r>
            <a:r>
              <a:rPr lang="en-US" sz="2800" b="0" dirty="0" smtClean="0"/>
              <a:t>claims</a:t>
            </a:r>
            <a:endParaRPr lang="en-US" sz="2800" b="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u="sng" dirty="0"/>
              <a:t>Risk corridors </a:t>
            </a:r>
            <a:r>
              <a:rPr lang="en-US" sz="2800" b="0" dirty="0"/>
              <a:t>are used to mitigate the pricing risk insurers face when they lack data on health spending for potential </a:t>
            </a:r>
            <a:r>
              <a:rPr lang="en-US" sz="2800" b="0" dirty="0" smtClean="0"/>
              <a:t>enrollees</a:t>
            </a:r>
            <a:endParaRPr lang="en-US" sz="2800" b="0" dirty="0"/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  <a:defRPr/>
            </a:pPr>
            <a:endParaRPr lang="en-US" sz="2400" dirty="0">
              <a:latin typeface="Arial" charset="0"/>
              <a:cs typeface="ＭＳ Ｐゴシック"/>
            </a:endParaRPr>
          </a:p>
          <a:p>
            <a:endParaRPr lang="en-US" altLang="en-US" sz="24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90678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dirty="0">
                <a:cs typeface="ＭＳ Ｐゴシック"/>
              </a:rPr>
              <a:t>Major Driver: </a:t>
            </a:r>
            <a:r>
              <a:rPr lang="en-US" sz="3200" dirty="0" smtClean="0">
                <a:cs typeface="ＭＳ Ｐゴシック"/>
              </a:rPr>
              <a:t>Sunset of Reinsurance Program</a:t>
            </a:r>
            <a:endParaRPr lang="en-US" altLang="en-US" sz="3200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371600"/>
            <a:ext cx="88392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800" b="0" dirty="0">
                <a:latin typeface="Arial" charset="0"/>
                <a:cs typeface="ＭＳ Ｐゴシック"/>
              </a:rPr>
              <a:t>By law, the reinsurance program funds </a:t>
            </a:r>
            <a:r>
              <a:rPr lang="en-US" sz="2800" b="0" dirty="0" smtClean="0">
                <a:latin typeface="Arial" charset="0"/>
                <a:cs typeface="ＭＳ Ｐゴシック"/>
              </a:rPr>
              <a:t>are reduced over time: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−"/>
              <a:defRPr/>
            </a:pPr>
            <a:r>
              <a:rPr lang="en-US" sz="2000" b="0" dirty="0" smtClean="0">
                <a:latin typeface="Arial" charset="0"/>
                <a:cs typeface="ＭＳ Ｐゴシック"/>
              </a:rPr>
              <a:t>$</a:t>
            </a:r>
            <a:r>
              <a:rPr lang="en-US" sz="2000" b="0" dirty="0">
                <a:latin typeface="Arial" charset="0"/>
                <a:cs typeface="ＭＳ Ｐゴシック"/>
              </a:rPr>
              <a:t>10b in 2014 </a:t>
            </a:r>
            <a:endParaRPr lang="en-US" sz="2000" b="0" dirty="0" smtClean="0">
              <a:latin typeface="Arial" charset="0"/>
              <a:cs typeface="ＭＳ Ｐゴシック"/>
            </a:endParaRP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−"/>
              <a:defRPr/>
            </a:pPr>
            <a:r>
              <a:rPr lang="en-US" sz="2000" b="0" dirty="0" smtClean="0">
                <a:latin typeface="Arial" charset="0"/>
                <a:cs typeface="ＭＳ Ｐゴシック"/>
              </a:rPr>
              <a:t>$</a:t>
            </a:r>
            <a:r>
              <a:rPr lang="en-US" sz="2000" b="0" dirty="0">
                <a:latin typeface="Arial" charset="0"/>
                <a:cs typeface="ＭＳ Ｐゴシック"/>
              </a:rPr>
              <a:t>6b in 2015 </a:t>
            </a:r>
            <a:endParaRPr lang="en-US" sz="2000" b="0" dirty="0" smtClean="0">
              <a:latin typeface="Arial" charset="0"/>
              <a:cs typeface="ＭＳ Ｐゴシック"/>
            </a:endParaRP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−"/>
              <a:defRPr/>
            </a:pPr>
            <a:r>
              <a:rPr lang="en-US" sz="2000" b="0" dirty="0" smtClean="0">
                <a:latin typeface="Arial" charset="0"/>
                <a:cs typeface="ＭＳ Ｐゴシック"/>
              </a:rPr>
              <a:t>$</a:t>
            </a:r>
            <a:r>
              <a:rPr lang="en-US" sz="2000" b="0" dirty="0">
                <a:latin typeface="Arial" charset="0"/>
                <a:cs typeface="ＭＳ Ｐゴシック"/>
              </a:rPr>
              <a:t>4b in </a:t>
            </a:r>
            <a:r>
              <a:rPr lang="en-US" sz="2000" b="0" dirty="0" smtClean="0">
                <a:latin typeface="Arial" charset="0"/>
                <a:cs typeface="ＭＳ Ｐゴシック"/>
              </a:rPr>
              <a:t>2016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−"/>
              <a:defRPr/>
            </a:pPr>
            <a:r>
              <a:rPr lang="en-US" sz="2000" dirty="0" smtClean="0">
                <a:latin typeface="Arial" charset="0"/>
                <a:cs typeface="ＭＳ Ｐゴシック"/>
              </a:rPr>
              <a:t>$0 in 2017+</a:t>
            </a:r>
            <a:endParaRPr lang="en-US" sz="2000" b="0" dirty="0">
              <a:latin typeface="Arial" charset="0"/>
              <a:cs typeface="ＭＳ Ｐゴシック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800" b="0" dirty="0" smtClean="0">
                <a:latin typeface="Arial" charset="0"/>
                <a:cs typeface="ＭＳ Ｐゴシック"/>
              </a:rPr>
              <a:t>From 2014-2016, the </a:t>
            </a:r>
            <a:r>
              <a:rPr lang="en-US" sz="2800" b="0" dirty="0">
                <a:latin typeface="Arial" charset="0"/>
                <a:cs typeface="ＭＳ Ｐゴシック"/>
              </a:rPr>
              <a:t>reinsurance program offsets claims, thereby lowering </a:t>
            </a:r>
            <a:r>
              <a:rPr lang="en-US" sz="2800" b="0" dirty="0" smtClean="0">
                <a:latin typeface="Arial" charset="0"/>
                <a:cs typeface="ＭＳ Ｐゴシック"/>
              </a:rPr>
              <a:t>premiums</a:t>
            </a:r>
            <a:endParaRPr lang="en-US" sz="2800" b="0" dirty="0">
              <a:latin typeface="Arial" charset="0"/>
              <a:cs typeface="ＭＳ Ｐゴシック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800" b="0" dirty="0" smtClean="0">
                <a:latin typeface="Arial" charset="0"/>
                <a:cs typeface="ＭＳ Ｐゴシック"/>
              </a:rPr>
              <a:t>Annual reduction in program gradually lowers offset to claims </a:t>
            </a:r>
            <a:r>
              <a:rPr lang="en-US" sz="2800" b="0" dirty="0" smtClean="0">
                <a:latin typeface="Arial" charset="0"/>
                <a:cs typeface="ＭＳ Ｐゴシック"/>
                <a:sym typeface="Wingdings" panose="05000000000000000000" pitchFamily="2" charset="2"/>
              </a:rPr>
              <a:t> corresponding increase in premiums</a:t>
            </a:r>
            <a:endParaRPr lang="en-US" sz="2800" b="0" dirty="0">
              <a:latin typeface="Arial" charset="0"/>
              <a:cs typeface="ＭＳ Ｐゴシック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800" b="0" dirty="0" smtClean="0">
                <a:latin typeface="Arial" charset="0"/>
                <a:cs typeface="ＭＳ Ｐゴシック"/>
              </a:rPr>
              <a:t>Final premium impact will occur in 2017</a:t>
            </a:r>
            <a:endParaRPr lang="en-US" sz="2800" b="0" dirty="0"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  <a:defRPr/>
            </a:pPr>
            <a:endParaRPr lang="en-US" sz="2400" dirty="0">
              <a:latin typeface="Arial" charset="0"/>
              <a:cs typeface="ＭＳ Ｐゴシック"/>
            </a:endParaRPr>
          </a:p>
          <a:p>
            <a:endParaRPr lang="en-US" alt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3908740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933865"/>
              </p:ext>
            </p:extLst>
          </p:nvPr>
        </p:nvGraphicFramePr>
        <p:xfrm>
          <a:off x="601212" y="1447800"/>
          <a:ext cx="7992848" cy="40470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3198"/>
                <a:gridCol w="1828800"/>
                <a:gridCol w="1828800"/>
                <a:gridCol w="1391025"/>
                <a:gridCol w="1391025"/>
              </a:tblGrid>
              <a:tr h="555161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2014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2015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2016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2017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</a:tr>
              <a:tr h="5551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Program Funds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$10 billion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$6 billion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$4 billion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$0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</a:tr>
              <a:tr h="129725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Attachment Point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$60,000 (subsequently lowered to $45,000)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$70,000 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(subsequently lowered to $45,000)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latin typeface="+mj-lt"/>
                        </a:rPr>
                        <a:t>$90,000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marT="45727" marB="45727" anchor="ctr"/>
                </a:tc>
              </a:tr>
              <a:tr h="5551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Reinsurance Cap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$250,000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$250,000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latin typeface="+mj-lt"/>
                        </a:rPr>
                        <a:t>$250,000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marT="45727" marB="45727" anchor="ctr"/>
                </a:tc>
              </a:tr>
              <a:tr h="55516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Coinsurance Rate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80% (subsequently raised to 100%)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50%</a:t>
                      </a:r>
                      <a:r>
                        <a:rPr lang="en-US" sz="1800" baseline="0" dirty="0" smtClean="0">
                          <a:latin typeface="+mj-lt"/>
                        </a:rPr>
                        <a:t> (subsequently raised to 55%)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latin typeface="+mj-lt"/>
                        </a:rPr>
                        <a:t>50%*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NA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7" marB="45727" anchor="ctr"/>
                </a:tc>
              </a:tr>
            </a:tbl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200" b="1" dirty="0" smtClean="0">
                <a:effectLst/>
                <a:cs typeface="ＭＳ Ｐゴシック"/>
              </a:rPr>
              <a:t>Reinsurance Program Parameters</a:t>
            </a:r>
            <a:endParaRPr lang="en-US" sz="3200" i="1" dirty="0" smtClean="0">
              <a:effectLst/>
              <a:cs typeface="ＭＳ Ｐゴシック"/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729342" y="5663625"/>
            <a:ext cx="7772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rgbClr val="B31C16"/>
              </a:buClr>
              <a:buSzPct val="8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FA819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Arial" charset="0"/>
                <a:cs typeface="Arial" charset="0"/>
              </a:rPr>
              <a:t>* </a:t>
            </a:r>
            <a:r>
              <a:rPr lang="en-US" altLang="en-US" sz="1200" dirty="0">
                <a:latin typeface="Arial" charset="0"/>
                <a:cs typeface="Arial" charset="0"/>
              </a:rPr>
              <a:t>Coinsurance rates may be changed retroactively depending on actual claims relative to </a:t>
            </a:r>
            <a:r>
              <a:rPr lang="en-US" altLang="en-US" sz="1200" dirty="0" smtClean="0">
                <a:latin typeface="Arial" charset="0"/>
                <a:cs typeface="Arial" charset="0"/>
              </a:rPr>
              <a:t>program funding.</a:t>
            </a:r>
            <a:endParaRPr lang="en-US" altLang="en-US" sz="120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6875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76200"/>
            <a:ext cx="8458200" cy="10668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sz="2800" b="1" dirty="0" smtClean="0">
                <a:effectLst/>
                <a:cs typeface="ＭＳ Ｐゴシック"/>
              </a:rPr>
              <a:t>Major Driver: Changes in the Risk Pool Composition and Insurer Assumptions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95400"/>
            <a:ext cx="8534400" cy="4678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 b="0" dirty="0" smtClean="0">
                <a:latin typeface="Arial" charset="0"/>
              </a:rPr>
              <a:t>Premiums reflect expectations regarding characteristics and health spending of the enrollee population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</a:pPr>
            <a:r>
              <a:rPr lang="en-US" altLang="en-US" sz="2800" b="0" dirty="0" smtClean="0">
                <a:latin typeface="Arial" charset="0"/>
              </a:rPr>
              <a:t>Premium changes reflect changes in those underlying assumptions, including:</a:t>
            </a:r>
          </a:p>
          <a:p>
            <a:pPr marL="914400" lvl="1" indent="-457200"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−"/>
            </a:pPr>
            <a:r>
              <a:rPr lang="en-US" altLang="en-US" sz="2600" b="0" dirty="0" smtClean="0">
                <a:latin typeface="Arial" charset="0"/>
              </a:rPr>
              <a:t>Expectations regarding how enrollee risk profiles in 2017 will differ from those in 2016</a:t>
            </a:r>
          </a:p>
          <a:p>
            <a:pPr marL="914400" lvl="1" indent="-457200"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−"/>
            </a:pPr>
            <a:r>
              <a:rPr lang="en-US" altLang="en-US" sz="2600" b="0" dirty="0" smtClean="0">
                <a:latin typeface="Arial" charset="0"/>
              </a:rPr>
              <a:t>How experience to date differs from assumptions underlying prior premiums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endParaRPr lang="en-US" altLang="en-US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endParaRPr lang="en-US" altLang="en-US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endParaRPr lang="en-US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86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76200"/>
            <a:ext cx="8458200" cy="10668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sz="2800" b="1" dirty="0" smtClean="0">
                <a:effectLst/>
                <a:cs typeface="ＭＳ Ｐゴシック"/>
              </a:rPr>
              <a:t>Major Driver: Changes in the Risk Pool Composition and Insurer Assumptions</a:t>
            </a:r>
            <a:r>
              <a:rPr lang="en-US" sz="1400" b="1" dirty="0" smtClean="0">
                <a:effectLst/>
                <a:cs typeface="ＭＳ Ｐゴシック"/>
              </a:rPr>
              <a:t>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95400"/>
            <a:ext cx="8534400" cy="4678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</a:pPr>
            <a:r>
              <a:rPr lang="en-US" altLang="en-US" sz="2600" b="0" dirty="0" smtClean="0">
                <a:latin typeface="Arial" charset="0"/>
              </a:rPr>
              <a:t>Insurers have information regarding their 2014 and 2015 enrollee demographics and health spending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Char char="•"/>
            </a:pPr>
            <a:r>
              <a:rPr lang="en-US" altLang="en-US" sz="2600" b="0" dirty="0" smtClean="0">
                <a:latin typeface="Arial" charset="0"/>
              </a:rPr>
              <a:t>Unlike previous years, insurers also have information regarding the 2014 market-wide risk profile, including payments/receipts under the risk-sharing programs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altLang="en-US" sz="2200" b="0" dirty="0" smtClean="0">
                <a:latin typeface="Arial" charset="0"/>
              </a:rPr>
              <a:t>Risk adjustment data suggest some insurers may have set 2014 premiums low relative to market-wide risk profile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altLang="en-US" sz="2200" dirty="0">
                <a:latin typeface="Arial" charset="0"/>
              </a:rPr>
              <a:t>R</a:t>
            </a:r>
            <a:r>
              <a:rPr lang="en-US" altLang="en-US" sz="2200" b="0" dirty="0" smtClean="0">
                <a:latin typeface="Arial" charset="0"/>
              </a:rPr>
              <a:t>isk corridor data reveal that for many insurers 2014 premiums were too low relative to actual claims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Char char="•"/>
            </a:pPr>
            <a:r>
              <a:rPr lang="en-US" altLang="en-US" sz="2200" dirty="0" smtClean="0">
                <a:latin typeface="Arial" charset="0"/>
              </a:rPr>
              <a:t>2017 premiums could increase to the extent these results were not already factored into prior premium increases</a:t>
            </a:r>
            <a:endParaRPr lang="en-US" altLang="en-US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Tx/>
              <a:buFontTx/>
              <a:buChar char="•"/>
            </a:pPr>
            <a:endParaRPr lang="en-US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27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C4170A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C4170A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AcademyPP template [Read-Only]" id="{05CD101F-F53F-4F22-8CBB-C969E940604B}" vid="{088B8550-43E9-455F-BC69-0148683F499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15841</TotalTime>
  <Words>802</Words>
  <Application>Microsoft Office PowerPoint</Application>
  <PresentationFormat>On-screen Show (4:3)</PresentationFormat>
  <Paragraphs>136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1_Custom Design</vt:lpstr>
      <vt:lpstr>Drivers of 2017 Health Insurance Premium Changes   Cori E. Uccello, MAAA, FSA, FCA, MPP  Senior Health Fellow American Academy of Actuaries  Alliance for Health Reform Washington, DC July 15, 2016 </vt:lpstr>
      <vt:lpstr>PowerPoint Presentation</vt:lpstr>
      <vt:lpstr>Major Drivers of 2017 Premium Changes</vt:lpstr>
      <vt:lpstr>Major Driver: Medical Trend</vt:lpstr>
      <vt:lpstr>ACA Risk-Sharing Provisions</vt:lpstr>
      <vt:lpstr>Major Driver: Sunset of Reinsurance Program</vt:lpstr>
      <vt:lpstr>Reinsurance Program Parameters</vt:lpstr>
      <vt:lpstr>Major Driver: Changes in the Risk Pool Composition and Insurer Assumptions</vt:lpstr>
      <vt:lpstr>Major Driver: Changes in the Risk Pool Composition and Insurer Assumptions (cont.)</vt:lpstr>
      <vt:lpstr>Second-Lowest Silver Premium Percent Change from Previous Year</vt:lpstr>
      <vt:lpstr>Premium Change Variations</vt:lpstr>
      <vt:lpstr>Related Academy Publications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Drivers of 2017 Health Insurance Premium Changes   Cori E. Uccello, MAAA, FSA, FCA, MPP  Senior Health Fellow American Academy of Actuaries  Alliance for Health Reform Washington, DC July 15, 2016</dc:title>
  <dc:creator>Heather Jerbi</dc:creator>
  <cp:lastModifiedBy>Katie Rubinger</cp:lastModifiedBy>
  <cp:revision>284</cp:revision>
  <cp:lastPrinted>2016-07-12T16:51:29Z</cp:lastPrinted>
  <dcterms:created xsi:type="dcterms:W3CDTF">2002-04-17T17:45:52Z</dcterms:created>
  <dcterms:modified xsi:type="dcterms:W3CDTF">2016-07-12T16:51:52Z</dcterms:modified>
</cp:coreProperties>
</file>