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9" r:id="rId2"/>
    <p:sldMasterId id="2147483708" r:id="rId3"/>
  </p:sldMasterIdLst>
  <p:notesMasterIdLst>
    <p:notesMasterId r:id="rId12"/>
  </p:notesMasterIdLst>
  <p:handoutMasterIdLst>
    <p:handoutMasterId r:id="rId13"/>
  </p:handoutMasterIdLst>
  <p:sldIdLst>
    <p:sldId id="261" r:id="rId4"/>
    <p:sldId id="262" r:id="rId5"/>
    <p:sldId id="276" r:id="rId6"/>
    <p:sldId id="297" r:id="rId7"/>
    <p:sldId id="296" r:id="rId8"/>
    <p:sldId id="290" r:id="rId9"/>
    <p:sldId id="289" r:id="rId10"/>
    <p:sldId id="29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E4"/>
    <a:srgbClr val="F6EEDA"/>
    <a:srgbClr val="006086"/>
    <a:srgbClr val="BDEBFF"/>
    <a:srgbClr val="2FBFFF"/>
    <a:srgbClr val="57CBFF"/>
    <a:srgbClr val="F4EBD4"/>
    <a:srgbClr val="F6EDD6"/>
    <a:srgbClr val="F5ECD7"/>
    <a:srgbClr val="D8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9" autoAdjust="0"/>
    <p:restoredTop sz="87926" autoAdjust="0"/>
  </p:normalViewPr>
  <p:slideViewPr>
    <p:cSldViewPr snapToGrid="0" showGuides="1">
      <p:cViewPr>
        <p:scale>
          <a:sx n="60" d="100"/>
          <a:sy n="60" d="100"/>
        </p:scale>
        <p:origin x="-1566" y="-828"/>
      </p:cViewPr>
      <p:guideLst>
        <p:guide orient="horz" pos="834"/>
        <p:guide orient="horz" pos="691"/>
        <p:guide orient="horz" pos="979"/>
        <p:guide orient="horz" pos="1124"/>
        <p:guide orient="horz" pos="4025"/>
        <p:guide orient="horz" pos="487"/>
        <p:guide orient="horz" pos="1432"/>
        <p:guide orient="horz" pos="1265"/>
        <p:guide orient="horz" pos="1557"/>
        <p:guide pos="288"/>
        <p:guide pos="5472"/>
        <p:guide pos="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01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28514056224901E-3"/>
                  <c:y val="0.106214892429784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901595333490087E-17"/>
                  <c:y val="0.103910554487775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01366896067125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First Month</c:v>
                </c:pt>
                <c:pt idx="1">
                  <c:v>First Three Months</c:v>
                </c:pt>
                <c:pt idx="2">
                  <c:v>Full Year</c:v>
                </c:pt>
              </c:strCache>
            </c:strRef>
          </c:cat>
          <c:val>
            <c:numRef>
              <c:f>Sheet1!$B$7:$B$9</c:f>
              <c:numCache>
                <c:formatCode>0%</c:formatCode>
                <c:ptCount val="3"/>
                <c:pt idx="0">
                  <c:v>0.47</c:v>
                </c:pt>
                <c:pt idx="1">
                  <c:v>0.24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28298923264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7625808584950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First Month</c:v>
                </c:pt>
                <c:pt idx="1">
                  <c:v>First Three Months</c:v>
                </c:pt>
                <c:pt idx="2">
                  <c:v>Full Year</c:v>
                </c:pt>
              </c:strCache>
            </c:strRef>
          </c:cat>
          <c:val>
            <c:numRef>
              <c:f>Sheet1!$C$7:$C$9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30176"/>
        <c:axId val="40732352"/>
      </c:barChart>
      <c:catAx>
        <c:axId val="150130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0732352"/>
        <c:crosses val="autoZero"/>
        <c:auto val="1"/>
        <c:lblAlgn val="ctr"/>
        <c:lblOffset val="100"/>
        <c:noMultiLvlLbl val="0"/>
      </c:catAx>
      <c:valAx>
        <c:axId val="4073235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013017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67557081870790248"/>
          <c:y val="0.14007483896125322"/>
          <c:w val="0.16575909938968472"/>
          <c:h val="0.15514424122441942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6681" y="129213"/>
            <a:ext cx="3169920" cy="480389"/>
          </a:xfrm>
          <a:prstGeom prst="rect">
            <a:avLst/>
          </a:prstGeom>
        </p:spPr>
        <p:txBody>
          <a:bodyPr vert="horz" lIns="95658" tIns="47828" rIns="95658" bIns="47828" rtlCol="0"/>
          <a:lstStyle>
            <a:lvl1pPr algn="l">
              <a:defRPr sz="1300"/>
            </a:lvl1pPr>
          </a:lstStyle>
          <a:p>
            <a:r>
              <a:rPr lang="en-US" sz="1000" dirty="0">
                <a:latin typeface="Arial" pitchFamily="34" charset="0"/>
                <a:cs typeface="Arial" pitchFamily="34" charset="0"/>
              </a:rPr>
              <a:t>Justine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Handelman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38601" y="129213"/>
            <a:ext cx="3169920" cy="480389"/>
          </a:xfrm>
          <a:prstGeom prst="rect">
            <a:avLst/>
          </a:prstGeom>
        </p:spPr>
        <p:txBody>
          <a:bodyPr vert="horz" lIns="95658" tIns="47828" rIns="95658" bIns="47828" rtlCol="0"/>
          <a:lstStyle>
            <a:lvl1pPr algn="r">
              <a:defRPr sz="1300"/>
            </a:lvl1pPr>
          </a:lstStyle>
          <a:p>
            <a:r>
              <a:rPr lang="en-US" sz="1000" dirty="0">
                <a:latin typeface="Arial" pitchFamily="34" charset="0"/>
                <a:cs typeface="Arial" pitchFamily="34" charset="0"/>
              </a:rPr>
              <a:t>7/15/2016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0480" y="9067801"/>
            <a:ext cx="4056759" cy="480389"/>
          </a:xfrm>
          <a:prstGeom prst="rect">
            <a:avLst/>
          </a:prstGeom>
        </p:spPr>
        <p:txBody>
          <a:bodyPr vert="horz" lIns="95658" tIns="47828" rIns="95658" bIns="47828" rtlCol="0" anchor="b"/>
          <a:lstStyle>
            <a:lvl1pPr algn="l">
              <a:defRPr sz="1300"/>
            </a:lvl1pPr>
          </a:lstStyle>
          <a:p>
            <a:r>
              <a:rPr lang="en-US" sz="1000" dirty="0">
                <a:latin typeface="Arial" pitchFamily="34" charset="0"/>
                <a:cs typeface="Arial" pitchFamily="34" charset="0"/>
              </a:rPr>
              <a:t>Trends in Coverage and Affordability on the ACA Marketplaces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14801" y="9067801"/>
            <a:ext cx="3169920" cy="480389"/>
          </a:xfrm>
          <a:prstGeom prst="rect">
            <a:avLst/>
          </a:prstGeom>
        </p:spPr>
        <p:txBody>
          <a:bodyPr vert="horz" lIns="95658" tIns="47828" rIns="95658" bIns="47828" rtlCol="0" anchor="b"/>
          <a:lstStyle>
            <a:lvl1pPr algn="r">
              <a:defRPr sz="1300"/>
            </a:lvl1pPr>
          </a:lstStyle>
          <a:p>
            <a:fld id="{4BBBD9DB-8FEE-4657-AB47-5860687FEFB0}" type="slidenum">
              <a:rPr lang="en-US" sz="100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65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6681" y="129540"/>
            <a:ext cx="3169920" cy="480060"/>
          </a:xfrm>
          <a:prstGeom prst="rect">
            <a:avLst/>
          </a:prstGeom>
        </p:spPr>
        <p:txBody>
          <a:bodyPr vert="horz" lIns="95658" tIns="47828" rIns="95658" bIns="47828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38601" y="129540"/>
            <a:ext cx="3169920" cy="480060"/>
          </a:xfrm>
          <a:prstGeom prst="rect">
            <a:avLst/>
          </a:prstGeom>
        </p:spPr>
        <p:txBody>
          <a:bodyPr vert="horz" lIns="95658" tIns="47828" rIns="95658" bIns="47828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B53EE49-5E2F-4CCD-A6EC-E4A5F806204B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557213"/>
            <a:ext cx="5794375" cy="434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8" tIns="47828" rIns="95658" bIns="478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5122576"/>
            <a:ext cx="5852160" cy="3730581"/>
          </a:xfrm>
          <a:prstGeom prst="rect">
            <a:avLst/>
          </a:prstGeom>
          <a:ln>
            <a:noFill/>
          </a:ln>
        </p:spPr>
        <p:txBody>
          <a:bodyPr vert="horz" lIns="95658" tIns="47828" rIns="95658" bIns="4782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6681" y="9067800"/>
            <a:ext cx="3169920" cy="480060"/>
          </a:xfrm>
          <a:prstGeom prst="rect">
            <a:avLst/>
          </a:prstGeom>
        </p:spPr>
        <p:txBody>
          <a:bodyPr vert="horz" lIns="95658" tIns="47828" rIns="95658" bIns="47828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8601" y="9067800"/>
            <a:ext cx="3169920" cy="480060"/>
          </a:xfrm>
          <a:prstGeom prst="rect">
            <a:avLst/>
          </a:prstGeom>
        </p:spPr>
        <p:txBody>
          <a:bodyPr vert="horz" lIns="95658" tIns="47828" rIns="95658" bIns="47828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78C9D3E-BC22-4B65-B6EC-1512CE9E44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spcBef>
        <a:spcPts val="1200"/>
      </a:spcBef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4625" indent="-1746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74625" indent="-174625" algn="l" defTabSz="914400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74625" indent="-1746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4625" indent="-1746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400050" indent="-225425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576263" indent="-176213" algn="l" defTabSz="914400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2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Conserv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0"/>
            <a:ext cx="9144000" cy="4267200"/>
          </a:xfrm>
          <a:prstGeom prst="rect">
            <a:avLst/>
          </a:prstGeom>
          <a:gradFill flip="none" rotWithShape="1">
            <a:gsLst>
              <a:gs pos="0">
                <a:srgbClr val="0085CA">
                  <a:shade val="30000"/>
                  <a:satMod val="115000"/>
                </a:srgbClr>
              </a:gs>
              <a:gs pos="29000">
                <a:srgbClr val="0085CA">
                  <a:shade val="67500"/>
                  <a:satMod val="115000"/>
                </a:srgbClr>
              </a:gs>
              <a:gs pos="61000">
                <a:srgbClr val="0085C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0" y="4343400"/>
            <a:ext cx="9144000" cy="2514600"/>
          </a:xfrm>
          <a:prstGeom prst="rect">
            <a:avLst/>
          </a:prstGeom>
          <a:solidFill>
            <a:srgbClr val="B9D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457450" y="6400800"/>
            <a:ext cx="4970913" cy="3693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Blue Cross Blue Shield Association is an association of independent Blue Cross and Blue Shield companies.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210" y="769072"/>
            <a:ext cx="6233590" cy="147089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974" y="2468547"/>
            <a:ext cx="6219826" cy="505766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66975" y="2983842"/>
            <a:ext cx="6219825" cy="372312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3447355"/>
            <a:ext cx="6229350" cy="50165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Speaker Name/Title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0" y="5061001"/>
            <a:ext cx="2654489" cy="875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(Caps)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31900" y="1323975"/>
            <a:ext cx="7454900" cy="901603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800" b="0" cap="all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1"/>
          </p:nvPr>
        </p:nvSpPr>
        <p:spPr>
          <a:xfrm>
            <a:off x="5022167" y="2465387"/>
            <a:ext cx="3411415" cy="3924301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682625" indent="0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None/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4"/>
          </p:nvPr>
        </p:nvSpPr>
        <p:spPr>
          <a:xfrm>
            <a:off x="1231900" y="2465387"/>
            <a:ext cx="3466709" cy="3924301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defRPr sz="18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914400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785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(Ca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31900" y="1323977"/>
            <a:ext cx="7454900" cy="91598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800" b="0" cap="all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56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6869875"/>
          </a:xfrm>
          <a:prstGeom prst="rect">
            <a:avLst/>
          </a:prstGeom>
          <a:gradFill flip="none" rotWithShape="1">
            <a:gsLst>
              <a:gs pos="0">
                <a:srgbClr val="0085CA">
                  <a:shade val="30000"/>
                  <a:satMod val="115000"/>
                </a:srgbClr>
              </a:gs>
              <a:gs pos="29000">
                <a:srgbClr val="0085CA">
                  <a:shade val="67500"/>
                  <a:satMod val="115000"/>
                </a:srgbClr>
              </a:gs>
              <a:gs pos="61000">
                <a:srgbClr val="0085C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42535"/>
            <a:ext cx="9144000" cy="5915465"/>
          </a:xfrm>
          <a:prstGeom prst="rect">
            <a:avLst/>
          </a:prstGeom>
          <a:solidFill>
            <a:srgbClr val="D8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31900" y="1323975"/>
            <a:ext cx="7004050" cy="4711065"/>
          </a:xfrm>
          <a:prstGeom prst="rect">
            <a:avLst/>
          </a:prstGeom>
        </p:spPr>
        <p:txBody>
          <a:bodyPr lIns="0" tIns="0" anchor="ctr" anchorCtr="0"/>
          <a:lstStyle>
            <a:lvl1pPr marL="0" indent="0">
              <a:buNone/>
              <a:defRPr sz="4400">
                <a:solidFill>
                  <a:schemeClr val="accent2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 Black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 Black" pitchFamily="34" charset="0"/>
              </a:defRPr>
            </a:lvl3pPr>
            <a:lvl4pPr>
              <a:defRPr>
                <a:solidFill>
                  <a:schemeClr val="accent2"/>
                </a:solidFill>
                <a:latin typeface="Arial Black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 Blac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2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42535"/>
            <a:ext cx="9144000" cy="5915465"/>
          </a:xfrm>
          <a:prstGeom prst="rect">
            <a:avLst/>
          </a:prstGeom>
          <a:solidFill>
            <a:srgbClr val="F6E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31900" y="1323975"/>
            <a:ext cx="7004050" cy="4711065"/>
          </a:xfrm>
          <a:prstGeom prst="rect">
            <a:avLst/>
          </a:prstGeom>
        </p:spPr>
        <p:txBody>
          <a:bodyPr lIns="0" tIns="0" anchor="ctr" anchorCtr="0"/>
          <a:lstStyle>
            <a:lvl1pPr marL="0" indent="0">
              <a:buNone/>
              <a:defRPr sz="4400">
                <a:solidFill>
                  <a:schemeClr val="accent6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 Black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 Black" pitchFamily="34" charset="0"/>
              </a:defRPr>
            </a:lvl3pPr>
            <a:lvl4pPr>
              <a:defRPr>
                <a:solidFill>
                  <a:schemeClr val="accent2"/>
                </a:solidFill>
                <a:latin typeface="Arial Black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 Blac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9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42535"/>
            <a:ext cx="9144000" cy="591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31900" y="1323975"/>
            <a:ext cx="7004050" cy="4711065"/>
          </a:xfrm>
          <a:prstGeom prst="rect">
            <a:avLst/>
          </a:prstGeom>
        </p:spPr>
        <p:txBody>
          <a:bodyPr lIns="0" t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 Black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 Black" pitchFamily="34" charset="0"/>
              </a:defRPr>
            </a:lvl3pPr>
            <a:lvl4pPr>
              <a:defRPr>
                <a:solidFill>
                  <a:schemeClr val="accent2"/>
                </a:solidFill>
                <a:latin typeface="Arial Black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 Blac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91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42535"/>
            <a:ext cx="9144000" cy="5915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31900" y="1323975"/>
            <a:ext cx="7004050" cy="4711065"/>
          </a:xfrm>
          <a:prstGeom prst="rect">
            <a:avLst/>
          </a:prstGeom>
        </p:spPr>
        <p:txBody>
          <a:bodyPr lIns="0" tIns="0" anchor="ctr" anchorCtr="0"/>
          <a:lstStyle>
            <a:lvl1pPr marL="0" indent="0">
              <a:buNone/>
              <a:defRPr sz="4400">
                <a:solidFill>
                  <a:schemeClr val="accent4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 Black" pitchFamily="34" charset="0"/>
              </a:defRPr>
            </a:lvl2pPr>
            <a:lvl3pPr>
              <a:defRPr>
                <a:solidFill>
                  <a:schemeClr val="accent2"/>
                </a:solidFill>
                <a:latin typeface="Arial Black" pitchFamily="34" charset="0"/>
              </a:defRPr>
            </a:lvl3pPr>
            <a:lvl4pPr>
              <a:defRPr>
                <a:solidFill>
                  <a:schemeClr val="accent2"/>
                </a:solidFill>
                <a:latin typeface="Arial Black" pitchFamily="34" charset="0"/>
              </a:defRPr>
            </a:lvl4pPr>
            <a:lvl5pPr>
              <a:defRPr>
                <a:solidFill>
                  <a:schemeClr val="accent2"/>
                </a:solidFill>
                <a:latin typeface="Arial Blac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085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Full Page Photo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2535"/>
            <a:ext cx="9144000" cy="5915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71003" y="3715601"/>
            <a:ext cx="562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FULL PAGE PHOTO OR VIDEO</a:t>
            </a:r>
            <a:endParaRPr lang="en-US" cap="all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Conserv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0"/>
            <a:ext cx="9144000" cy="4267200"/>
          </a:xfrm>
          <a:prstGeom prst="rect">
            <a:avLst/>
          </a:prstGeom>
          <a:gradFill flip="none" rotWithShape="1">
            <a:gsLst>
              <a:gs pos="0">
                <a:srgbClr val="0085CA">
                  <a:shade val="30000"/>
                  <a:satMod val="115000"/>
                </a:srgbClr>
              </a:gs>
              <a:gs pos="29000">
                <a:srgbClr val="0085CA">
                  <a:shade val="67500"/>
                  <a:satMod val="115000"/>
                </a:srgbClr>
              </a:gs>
              <a:gs pos="61000">
                <a:srgbClr val="0085C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0" y="4343400"/>
            <a:ext cx="9144000" cy="2514600"/>
          </a:xfrm>
          <a:prstGeom prst="rect">
            <a:avLst/>
          </a:prstGeom>
          <a:solidFill>
            <a:srgbClr val="B9D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457450" y="6400800"/>
            <a:ext cx="4970913" cy="3693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Blue Cross Blue Shield Association is an association of independent Blue Cross and Blue Shield companies.</a:t>
            </a:r>
          </a:p>
          <a:p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210" y="769072"/>
            <a:ext cx="6233590" cy="147089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974" y="2468547"/>
            <a:ext cx="6219826" cy="505766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66975" y="2983842"/>
            <a:ext cx="6219825" cy="372312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3447355"/>
            <a:ext cx="6229350" cy="50165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Speaker Name/Title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0" y="5061001"/>
            <a:ext cx="2654489" cy="8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flipH="1">
            <a:off x="1231900" y="3366767"/>
            <a:ext cx="242570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all" baseline="0" dirty="0">
                <a:solidFill>
                  <a:srgbClr val="0F4A77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ight Arrow 7"/>
          <p:cNvSpPr/>
          <p:nvPr userDrawn="1"/>
        </p:nvSpPr>
        <p:spPr>
          <a:xfrm>
            <a:off x="3315688" y="2037574"/>
            <a:ext cx="637344" cy="2984598"/>
          </a:xfrm>
          <a:prstGeom prst="rightArrow">
            <a:avLst>
              <a:gd name="adj1" fmla="val 0"/>
              <a:gd name="adj2" fmla="val 0"/>
            </a:avLst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121834" y="2037574"/>
            <a:ext cx="4564965" cy="2984598"/>
          </a:xfrm>
          <a:prstGeom prst="rect">
            <a:avLst/>
          </a:prstGeom>
        </p:spPr>
        <p:txBody>
          <a:bodyPr lIns="0" tIns="0" anchor="ctr" anchorCtr="0"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220663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914400" indent="-231775">
              <a:spcBef>
                <a:spcPts val="300"/>
              </a:spcBef>
              <a:spcAft>
                <a:spcPts val="0"/>
              </a:spcAft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flipH="1">
            <a:off x="1231900" y="3366767"/>
            <a:ext cx="242570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all" baseline="0" dirty="0">
                <a:solidFill>
                  <a:srgbClr val="0F4A77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ight Arrow 7"/>
          <p:cNvSpPr/>
          <p:nvPr userDrawn="1"/>
        </p:nvSpPr>
        <p:spPr>
          <a:xfrm>
            <a:off x="3315688" y="2037574"/>
            <a:ext cx="637344" cy="2984598"/>
          </a:xfrm>
          <a:prstGeom prst="rightArrow">
            <a:avLst>
              <a:gd name="adj1" fmla="val 0"/>
              <a:gd name="adj2" fmla="val 0"/>
            </a:avLst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121834" y="2037574"/>
            <a:ext cx="4564965" cy="2984598"/>
          </a:xfrm>
          <a:prstGeom prst="rect">
            <a:avLst/>
          </a:prstGeom>
        </p:spPr>
        <p:txBody>
          <a:bodyPr lIns="0" tIns="0" anchor="ctr" anchorCtr="0"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220663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914400" indent="-231775">
              <a:spcBef>
                <a:spcPts val="300"/>
              </a:spcBef>
              <a:spcAft>
                <a:spcPts val="0"/>
              </a:spcAft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67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68984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5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557338"/>
            <a:ext cx="8229600" cy="457200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519113" indent="-2921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marL="801688" indent="-282575">
              <a:spcBef>
                <a:spcPts val="60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1084263" indent="-282575">
              <a:spcBef>
                <a:spcPts val="600"/>
              </a:spcBef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376363" indent="-292100">
              <a:spcBef>
                <a:spcPts val="600"/>
              </a:spcBef>
              <a:buFont typeface="Arial" pitchFamily="34" charset="0"/>
              <a:buChar char="&gt;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4596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3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, Tag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557338"/>
            <a:ext cx="8229600" cy="457200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519113" indent="-2921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marL="801688" indent="-282575">
              <a:spcBef>
                <a:spcPts val="60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1084263" indent="-282575">
              <a:spcBef>
                <a:spcPts val="600"/>
              </a:spcBef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376363" indent="-292100">
              <a:spcBef>
                <a:spcPts val="600"/>
              </a:spcBef>
              <a:buFont typeface="Arial" pitchFamily="34" charset="0"/>
              <a:buChar char="&gt;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2014539"/>
            <a:ext cx="8229600" cy="4375150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6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400"/>
            </a:lvl3pPr>
            <a:lvl4pPr marL="914400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4596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6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784351"/>
            <a:ext cx="8229600" cy="4605338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6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400"/>
            </a:lvl3pPr>
            <a:lvl4pPr marL="914400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68984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25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25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flipH="1">
            <a:off x="1231900" y="3366767"/>
            <a:ext cx="242570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all" baseline="0" dirty="0">
                <a:solidFill>
                  <a:srgbClr val="0F4A77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ight Arrow 5"/>
          <p:cNvSpPr/>
          <p:nvPr userDrawn="1"/>
        </p:nvSpPr>
        <p:spPr>
          <a:xfrm>
            <a:off x="3315688" y="2037574"/>
            <a:ext cx="637344" cy="2984598"/>
          </a:xfrm>
          <a:prstGeom prst="rightArrow">
            <a:avLst>
              <a:gd name="adj1" fmla="val 0"/>
              <a:gd name="adj2" fmla="val 0"/>
            </a:avLst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11"/>
          </p:nvPr>
        </p:nvSpPr>
        <p:spPr>
          <a:xfrm>
            <a:off x="4121834" y="2037574"/>
            <a:ext cx="4564965" cy="2984598"/>
          </a:xfrm>
          <a:prstGeom prst="rect">
            <a:avLst/>
          </a:prstGeom>
        </p:spPr>
        <p:txBody>
          <a:bodyPr lIns="0" tIns="0" anchor="ctr" anchorCtr="0"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220663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914400" indent="-231775">
              <a:spcBef>
                <a:spcPts val="300"/>
              </a:spcBef>
              <a:spcAft>
                <a:spcPts val="0"/>
              </a:spcAft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050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(Cap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231900" y="2465387"/>
            <a:ext cx="7454900" cy="3924301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/>
            </a:lvl3pPr>
            <a:lvl4pPr marL="914400" indent="-231775">
              <a:spcBef>
                <a:spcPts val="300"/>
              </a:spcBef>
              <a:spcAft>
                <a:spcPts val="0"/>
              </a:spcAft>
              <a:defRPr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31900" y="1322388"/>
            <a:ext cx="7454900" cy="917575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800" b="0" cap="all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9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(Caps)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31900" y="1323975"/>
            <a:ext cx="7454900" cy="901603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800" b="0" cap="all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1"/>
          </p:nvPr>
        </p:nvSpPr>
        <p:spPr>
          <a:xfrm>
            <a:off x="5022167" y="2465387"/>
            <a:ext cx="3411415" cy="3924301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682625" indent="0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None/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4"/>
          </p:nvPr>
        </p:nvSpPr>
        <p:spPr>
          <a:xfrm>
            <a:off x="1231900" y="2465387"/>
            <a:ext cx="3466709" cy="3924301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defRPr sz="18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914400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374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(Ca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31900" y="1323977"/>
            <a:ext cx="7454900" cy="91598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800" b="0" cap="all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3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68984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73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Conserv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04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: Conserv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2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6869875"/>
          </a:xfrm>
          <a:prstGeom prst="rect">
            <a:avLst/>
          </a:prstGeom>
          <a:gradFill flip="none" rotWithShape="1">
            <a:gsLst>
              <a:gs pos="0">
                <a:srgbClr val="0085CA">
                  <a:shade val="30000"/>
                  <a:satMod val="115000"/>
                </a:srgbClr>
              </a:gs>
              <a:gs pos="29000">
                <a:srgbClr val="0085CA">
                  <a:shade val="67500"/>
                  <a:satMod val="115000"/>
                </a:srgbClr>
              </a:gs>
              <a:gs pos="61000">
                <a:srgbClr val="0085C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557338"/>
            <a:ext cx="8229600" cy="457200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519113" indent="-2921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marL="801688" indent="-282575">
              <a:spcBef>
                <a:spcPts val="60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1084263" indent="-282575">
              <a:spcBef>
                <a:spcPts val="600"/>
              </a:spcBef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376363" indent="-292100">
              <a:spcBef>
                <a:spcPts val="600"/>
              </a:spcBef>
              <a:buFont typeface="Arial" pitchFamily="34" charset="0"/>
              <a:buChar char="&gt;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4596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6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, Tag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557338"/>
            <a:ext cx="8229600" cy="457200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519113" indent="-2921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marL="801688" indent="-282575">
              <a:spcBef>
                <a:spcPts val="60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1084263" indent="-282575">
              <a:spcBef>
                <a:spcPts val="600"/>
              </a:spcBef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376363" indent="-292100">
              <a:spcBef>
                <a:spcPts val="600"/>
              </a:spcBef>
              <a:buFont typeface="Arial" pitchFamily="34" charset="0"/>
              <a:buChar char="&gt;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2014539"/>
            <a:ext cx="8229600" cy="4375150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6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400"/>
            </a:lvl3pPr>
            <a:lvl4pPr marL="914400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4596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784351"/>
            <a:ext cx="8229600" cy="4605338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6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400"/>
            </a:lvl3pPr>
            <a:lvl4pPr marL="914400" indent="-231775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094502"/>
            <a:ext cx="8229600" cy="68984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400"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flipH="1">
            <a:off x="1231900" y="3366767"/>
            <a:ext cx="242570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all" baseline="0" dirty="0">
                <a:solidFill>
                  <a:srgbClr val="0F4A77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ight Arrow 5"/>
          <p:cNvSpPr/>
          <p:nvPr userDrawn="1"/>
        </p:nvSpPr>
        <p:spPr>
          <a:xfrm>
            <a:off x="3315688" y="2037574"/>
            <a:ext cx="637344" cy="2984598"/>
          </a:xfrm>
          <a:prstGeom prst="rightArrow">
            <a:avLst>
              <a:gd name="adj1" fmla="val 0"/>
              <a:gd name="adj2" fmla="val 0"/>
            </a:avLst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1"/>
          </p:nvPr>
        </p:nvSpPr>
        <p:spPr>
          <a:xfrm>
            <a:off x="4121834" y="2037574"/>
            <a:ext cx="4564965" cy="2984598"/>
          </a:xfrm>
          <a:prstGeom prst="rect">
            <a:avLst/>
          </a:prstGeom>
        </p:spPr>
        <p:txBody>
          <a:bodyPr lIns="0" tIns="0" anchor="ctr" anchorCtr="0"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 marL="461963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220663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 sz="1600"/>
            </a:lvl3pPr>
            <a:lvl4pPr marL="914400" indent="-231775">
              <a:spcBef>
                <a:spcPts val="300"/>
              </a:spcBef>
              <a:spcAft>
                <a:spcPts val="0"/>
              </a:spcAft>
              <a:defRPr sz="1400"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6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(Cap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231900" y="2465387"/>
            <a:ext cx="7454900" cy="3924301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 sz="1800"/>
            </a:lvl2pPr>
            <a:lvl3pPr marL="682625" indent="-168275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defRPr/>
            </a:lvl3pPr>
            <a:lvl4pPr marL="914400" indent="-231775">
              <a:spcBef>
                <a:spcPts val="300"/>
              </a:spcBef>
              <a:spcAft>
                <a:spcPts val="0"/>
              </a:spcAft>
              <a:defRPr/>
            </a:lvl4pPr>
            <a:lvl5pPr marL="1146175" indent="-2317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31900" y="1322388"/>
            <a:ext cx="7454900" cy="917575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800" b="0" cap="all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6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-1338"/>
            <a:ext cx="9144000" cy="774451"/>
          </a:xfrm>
          <a:prstGeom prst="rect">
            <a:avLst/>
          </a:prstGeom>
          <a:solidFill>
            <a:srgbClr val="D3E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7640096" y="499408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B0A550-43EE-42EC-A0D4-E615CC8B1D5A}" type="slidenum">
              <a:rPr lang="en-US" sz="800" smtClean="0">
                <a:latin typeface="Arial Narrow" pitchFamily="34" charset="0"/>
              </a:rPr>
              <a:pPr algn="r"/>
              <a:t>‹#›</a:t>
            </a:fld>
            <a:endParaRPr lang="en-US" sz="800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008"/>
            <a:ext cx="1846800" cy="3504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08409" y="6389688"/>
            <a:ext cx="67839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</a:rPr>
              <a:t>16-354-W20</a:t>
            </a:r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1" r:id="rId3"/>
    <p:sldLayoutId id="2147483704" r:id="rId4"/>
    <p:sldLayoutId id="2147483660" r:id="rId5"/>
    <p:sldLayoutId id="2147483650" r:id="rId6"/>
    <p:sldLayoutId id="2147483674" r:id="rId7"/>
    <p:sldLayoutId id="2147483698" r:id="rId8"/>
    <p:sldLayoutId id="2147483675" r:id="rId9"/>
    <p:sldLayoutId id="2147483696" r:id="rId10"/>
    <p:sldLayoutId id="2147483695" r:id="rId11"/>
    <p:sldLayoutId id="2147483697" r:id="rId12"/>
    <p:sldLayoutId id="2147483707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dirty="0" smtClean="0">
          <a:solidFill>
            <a:srgbClr val="0F4A77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435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010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875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640096" y="499408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B0A550-43EE-42EC-A0D4-E615CC8B1D5A}" type="slidenum">
              <a:rPr lang="en-US" sz="800" smtClean="0">
                <a:latin typeface="Arial Narrow" pitchFamily="34" charset="0"/>
              </a:rPr>
              <a:pPr algn="r"/>
              <a:t>‹#›</a:t>
            </a:fld>
            <a:endParaRPr lang="en-US" sz="800" dirty="0"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008"/>
            <a:ext cx="1846800" cy="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  <p:sldLayoutId id="2147483694" r:id="rId4"/>
    <p:sldLayoutId id="2147483691" r:id="rId5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-1338"/>
            <a:ext cx="9144000" cy="774451"/>
          </a:xfrm>
          <a:prstGeom prst="rect">
            <a:avLst/>
          </a:prstGeom>
          <a:solidFill>
            <a:srgbClr val="D3E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7640096" y="499408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B0A550-43EE-42EC-A0D4-E615CC8B1D5A}" type="slidenum">
              <a:rPr lang="en-US" sz="80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008"/>
            <a:ext cx="1846800" cy="3504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08409" y="6389688"/>
            <a:ext cx="67839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prstClr val="white">
                    <a:lumMod val="75000"/>
                  </a:prstClr>
                </a:solidFill>
              </a:rPr>
              <a:t>16-354-W20</a:t>
            </a:r>
          </a:p>
        </p:txBody>
      </p:sp>
    </p:spTree>
    <p:extLst>
      <p:ext uri="{BB962C8B-B14F-4D97-AF65-F5344CB8AC3E}">
        <p14:creationId xmlns:p14="http://schemas.microsoft.com/office/powerpoint/2010/main" val="23020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dirty="0" smtClean="0">
          <a:solidFill>
            <a:srgbClr val="0F4A77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435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010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8750" indent="-285750" algn="l" defTabSz="914400" rtl="0" eaLnBrk="1" latinLnBrk="0" hangingPunct="1">
        <a:spcBef>
          <a:spcPct val="20000"/>
        </a:spcBef>
        <a:buClr>
          <a:srgbClr val="41719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Experiences with </a:t>
            </a:r>
            <a:br>
              <a:rPr lang="en-US" dirty="0" smtClean="0"/>
            </a:br>
            <a:r>
              <a:rPr lang="en-US" dirty="0" smtClean="0"/>
              <a:t>the Marketplace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Alliance for Health Reform Briefing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July 15, 2016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Justine Handelman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Vice President, Legislative and Regulatory Policy, </a:t>
            </a:r>
            <a:br>
              <a:rPr lang="en-US" sz="1200" dirty="0" smtClean="0"/>
            </a:br>
            <a:r>
              <a:rPr lang="en-US" sz="1200" dirty="0" smtClean="0"/>
              <a:t>Blue Cross Blue Shield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21150" y="2038350"/>
            <a:ext cx="4565650" cy="2984500"/>
          </a:xfrm>
        </p:spPr>
        <p:txBody>
          <a:bodyPr/>
          <a:lstStyle/>
          <a:p>
            <a:r>
              <a:rPr lang="en-US" dirty="0" smtClean="0"/>
              <a:t>Overview of BCBSA</a:t>
            </a:r>
          </a:p>
          <a:p>
            <a:r>
              <a:rPr lang="en-US" dirty="0" smtClean="0"/>
              <a:t>Marketplace population</a:t>
            </a:r>
          </a:p>
          <a:p>
            <a:r>
              <a:rPr lang="en-US" dirty="0" smtClean="0"/>
              <a:t>Recommendations for a viable private market</a:t>
            </a:r>
          </a:p>
        </p:txBody>
      </p:sp>
    </p:spTree>
    <p:extLst>
      <p:ext uri="{BB962C8B-B14F-4D97-AF65-F5344CB8AC3E}">
        <p14:creationId xmlns:p14="http://schemas.microsoft.com/office/powerpoint/2010/main" val="395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5511800"/>
            <a:ext cx="9144001" cy="560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2" rIns="91362" bIns="45682" rtlCol="0" anchor="ctr"/>
          <a:lstStyle/>
          <a:p>
            <a:pPr algn="ctr" defTabSz="913618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a new population: Observations about Marketplace enrollees 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blackWhite">
          <a:xfrm>
            <a:off x="457201" y="6389688"/>
            <a:ext cx="6572250" cy="2800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FFCC00"/>
              </a:buClr>
            </a:pP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Source: Health of America Report, Newly Enrolled Members in the Individual Health Insurance Market After Health Care Reform  (based on claims data from 201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4 and 2015)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655463"/>
            <a:ext cx="8229600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Higher incidents of chronic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32000" r="47389" b="24842"/>
          <a:stretch/>
        </p:blipFill>
        <p:spPr bwMode="auto">
          <a:xfrm>
            <a:off x="457200" y="2224811"/>
            <a:ext cx="8229600" cy="30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73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72125" y="2471738"/>
            <a:ext cx="3571876" cy="33597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2" rIns="91362" bIns="45682" rtlCol="0" anchor="ctr"/>
          <a:lstStyle/>
          <a:p>
            <a:pPr algn="ctr" defTabSz="913618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89727"/>
            <a:ext cx="8229600" cy="689848"/>
          </a:xfrm>
        </p:spPr>
        <p:txBody>
          <a:bodyPr/>
          <a:lstStyle/>
          <a:p>
            <a:r>
              <a:rPr lang="en-US" dirty="0" smtClean="0"/>
              <a:t>Covering a new population: Observations about Marketplace enrollees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4997" y="2844510"/>
            <a:ext cx="2714978" cy="271458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25425" indent="-225425">
              <a:lnSpc>
                <a:spcPct val="110000"/>
              </a:lnSpc>
              <a:spcAft>
                <a:spcPts val="1800"/>
              </a:spcAft>
              <a:buClr>
                <a:srgbClr val="CCE1EC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359"/>
                </a:solidFill>
                <a:latin typeface="Arial Narrow" panose="020B0606020202030204" pitchFamily="34" charset="0"/>
              </a:rPr>
              <a:t>Average medical costs </a:t>
            </a:r>
            <a:br>
              <a:rPr lang="en-US" sz="1600" b="1" dirty="0">
                <a:solidFill>
                  <a:srgbClr val="003359"/>
                </a:solidFill>
                <a:latin typeface="Arial Narrow" panose="020B0606020202030204" pitchFamily="34" charset="0"/>
              </a:rPr>
            </a:br>
            <a:r>
              <a:rPr lang="en-US" sz="1600" b="1" dirty="0">
                <a:solidFill>
                  <a:srgbClr val="003359"/>
                </a:solidFill>
                <a:latin typeface="Arial Narrow" panose="020B0606020202030204" pitchFamily="34" charset="0"/>
              </a:rPr>
              <a:t>for individual members were 19% higher than employer-based group members in 2014 and 22% higher in 2015</a:t>
            </a:r>
          </a:p>
          <a:p>
            <a:pPr marL="225425" indent="-225425">
              <a:lnSpc>
                <a:spcPct val="110000"/>
              </a:lnSpc>
              <a:spcAft>
                <a:spcPts val="1200"/>
              </a:spcAft>
              <a:buClr>
                <a:srgbClr val="CCE1EC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359"/>
                </a:solidFill>
                <a:latin typeface="Arial Narrow" panose="020B0606020202030204" pitchFamily="34" charset="0"/>
              </a:rPr>
              <a:t>Driven by health status </a:t>
            </a:r>
            <a:br>
              <a:rPr lang="en-US" sz="1600" b="1" dirty="0">
                <a:solidFill>
                  <a:srgbClr val="003359"/>
                </a:solidFill>
                <a:latin typeface="Arial Narrow" panose="020B0606020202030204" pitchFamily="34" charset="0"/>
              </a:rPr>
            </a:br>
            <a:r>
              <a:rPr lang="en-US" sz="1600" b="1" dirty="0">
                <a:solidFill>
                  <a:srgbClr val="003359"/>
                </a:solidFill>
                <a:latin typeface="Arial Narrow" panose="020B0606020202030204" pitchFamily="34" charset="0"/>
              </a:rPr>
              <a:t>as well as medical trend, including national increases in prescription drug costs 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blackWhite">
          <a:xfrm>
            <a:off x="457201" y="6389688"/>
            <a:ext cx="6572250" cy="2800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FFCC00"/>
              </a:buClr>
            </a:pPr>
            <a:r>
              <a:rPr lang="en-US" sz="800" dirty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t>Source: Health of America Report, Newly Enrolled Members in the Individual Health Insurance Market After Health Care Reform  (based on claims data from 201</a:t>
            </a:r>
            <a:r>
              <a:rPr lang="en-US" sz="800" dirty="0">
                <a:solidFill>
                  <a:prstClr val="white">
                    <a:lumMod val="75000"/>
                  </a:prstClr>
                </a:solidFill>
              </a:rPr>
              <a:t>4 and 2015) </a:t>
            </a:r>
            <a:r>
              <a:rPr lang="en-US" sz="800" dirty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23500" r="51704" b="8500"/>
          <a:stretch/>
        </p:blipFill>
        <p:spPr bwMode="auto">
          <a:xfrm>
            <a:off x="173249" y="1857375"/>
            <a:ext cx="573204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58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2662238"/>
            <a:ext cx="4524374" cy="3727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2" rIns="91362" bIns="45682" rtlCol="0" anchor="ctr"/>
          <a:lstStyle/>
          <a:p>
            <a:pPr algn="ctr" defTabSz="913618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014538"/>
            <a:ext cx="8229600" cy="457200"/>
          </a:xfrm>
        </p:spPr>
        <p:txBody>
          <a:bodyPr/>
          <a:lstStyle/>
          <a:p>
            <a:r>
              <a:rPr lang="en-US" dirty="0" smtClean="0"/>
              <a:t>Special Enrollment Periods (SEP) Have Contributed to High Costs among Marketplace Enrollees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1799" y="2921635"/>
            <a:ext cx="3990976" cy="3019425"/>
          </a:xfrm>
        </p:spPr>
        <p:txBody>
          <a:bodyPr/>
          <a:lstStyle/>
          <a:p>
            <a:r>
              <a:rPr lang="en-US" sz="1350" dirty="0">
                <a:solidFill>
                  <a:schemeClr val="accent3"/>
                </a:solidFill>
              </a:rPr>
              <a:t>SEPs allow people to enroll outside of the </a:t>
            </a:r>
            <a:r>
              <a:rPr lang="en-US" sz="1350" dirty="0" smtClean="0">
                <a:solidFill>
                  <a:schemeClr val="accent3"/>
                </a:solidFill>
              </a:rPr>
              <a:t/>
            </a:r>
            <a:br>
              <a:rPr lang="en-US" sz="1350" dirty="0" smtClean="0">
                <a:solidFill>
                  <a:schemeClr val="accent3"/>
                </a:solidFill>
              </a:rPr>
            </a:br>
            <a:r>
              <a:rPr lang="en-US" sz="1350" dirty="0" smtClean="0">
                <a:solidFill>
                  <a:schemeClr val="accent3"/>
                </a:solidFill>
              </a:rPr>
              <a:t>open </a:t>
            </a:r>
            <a:r>
              <a:rPr lang="en-US" sz="1350" dirty="0">
                <a:solidFill>
                  <a:schemeClr val="accent3"/>
                </a:solidFill>
              </a:rPr>
              <a:t>enrollment period for reasons such </a:t>
            </a:r>
            <a:r>
              <a:rPr lang="en-US" sz="1350" dirty="0" smtClean="0">
                <a:solidFill>
                  <a:schemeClr val="accent3"/>
                </a:solidFill>
              </a:rPr>
              <a:t/>
            </a:r>
            <a:br>
              <a:rPr lang="en-US" sz="1350" dirty="0" smtClean="0">
                <a:solidFill>
                  <a:schemeClr val="accent3"/>
                </a:solidFill>
              </a:rPr>
            </a:br>
            <a:r>
              <a:rPr lang="en-US" sz="1350" dirty="0" smtClean="0">
                <a:solidFill>
                  <a:schemeClr val="accent3"/>
                </a:solidFill>
              </a:rPr>
              <a:t>as </a:t>
            </a:r>
            <a:r>
              <a:rPr lang="en-US" sz="1350" dirty="0">
                <a:solidFill>
                  <a:schemeClr val="accent3"/>
                </a:solidFill>
              </a:rPr>
              <a:t>a change in </a:t>
            </a:r>
            <a:r>
              <a:rPr lang="en-US" sz="1350" dirty="0" smtClean="0">
                <a:solidFill>
                  <a:schemeClr val="accent3"/>
                </a:solidFill>
              </a:rPr>
              <a:t>family </a:t>
            </a:r>
            <a:r>
              <a:rPr lang="en-US" sz="1350" dirty="0">
                <a:solidFill>
                  <a:schemeClr val="accent3"/>
                </a:solidFill>
              </a:rPr>
              <a:t>status, loss of minimum essential coverage, and change of residence.</a:t>
            </a:r>
          </a:p>
          <a:p>
            <a:r>
              <a:rPr lang="en-US" sz="1350" dirty="0" smtClean="0">
                <a:solidFill>
                  <a:schemeClr val="accent3"/>
                </a:solidFill>
              </a:rPr>
              <a:t>People can </a:t>
            </a:r>
            <a:r>
              <a:rPr lang="en-US" sz="1350" dirty="0">
                <a:solidFill>
                  <a:schemeClr val="accent3"/>
                </a:solidFill>
              </a:rPr>
              <a:t>use </a:t>
            </a:r>
            <a:r>
              <a:rPr lang="en-US" sz="1350" dirty="0" smtClean="0">
                <a:solidFill>
                  <a:schemeClr val="accent3"/>
                </a:solidFill>
              </a:rPr>
              <a:t>SEPs to </a:t>
            </a:r>
            <a:r>
              <a:rPr lang="en-US" sz="1350" dirty="0">
                <a:solidFill>
                  <a:schemeClr val="accent3"/>
                </a:solidFill>
              </a:rPr>
              <a:t>effectively enroll for health </a:t>
            </a:r>
            <a:r>
              <a:rPr lang="en-US" sz="1350" dirty="0" smtClean="0">
                <a:solidFill>
                  <a:schemeClr val="accent3"/>
                </a:solidFill>
              </a:rPr>
              <a:t>insurance </a:t>
            </a:r>
            <a:r>
              <a:rPr lang="en-US" sz="1350" dirty="0">
                <a:solidFill>
                  <a:schemeClr val="accent3"/>
                </a:solidFill>
              </a:rPr>
              <a:t>“on demand”.</a:t>
            </a:r>
          </a:p>
          <a:p>
            <a:r>
              <a:rPr lang="en-US" sz="1350" dirty="0">
                <a:solidFill>
                  <a:schemeClr val="accent3"/>
                </a:solidFill>
              </a:rPr>
              <a:t>SEP enrollment has been high relative to total marketplace enrollment  – SEPs </a:t>
            </a:r>
            <a:r>
              <a:rPr lang="en-US" sz="1350">
                <a:solidFill>
                  <a:schemeClr val="accent3"/>
                </a:solidFill>
              </a:rPr>
              <a:t>accounted </a:t>
            </a:r>
            <a:r>
              <a:rPr lang="en-US" sz="1350" smtClean="0">
                <a:solidFill>
                  <a:schemeClr val="accent3"/>
                </a:solidFill>
              </a:rPr>
              <a:t>for about </a:t>
            </a:r>
            <a:r>
              <a:rPr lang="en-US" sz="1350" dirty="0">
                <a:solidFill>
                  <a:schemeClr val="accent3"/>
                </a:solidFill>
              </a:rPr>
              <a:t>20% of members enrolled at the end </a:t>
            </a:r>
            <a:r>
              <a:rPr lang="en-US" sz="1350">
                <a:solidFill>
                  <a:schemeClr val="accent3"/>
                </a:solidFill>
              </a:rPr>
              <a:t>of </a:t>
            </a:r>
            <a:r>
              <a:rPr lang="en-US" sz="1350" smtClean="0">
                <a:solidFill>
                  <a:schemeClr val="accent3"/>
                </a:solidFill>
              </a:rPr>
              <a:t>2015.</a:t>
            </a:r>
            <a:endParaRPr lang="en-US" sz="1350" dirty="0" smtClean="0">
              <a:solidFill>
                <a:schemeClr val="accent3"/>
              </a:solidFill>
            </a:endParaRPr>
          </a:p>
          <a:p>
            <a:r>
              <a:rPr lang="en-US" sz="1350" dirty="0" smtClean="0">
                <a:solidFill>
                  <a:schemeClr val="accent3"/>
                </a:solidFill>
              </a:rPr>
              <a:t>After applying risk adjustment to 2014 paid claims data, loss ratios for SEP enrollees exceeded OEP enrollees by an average of 28%.</a:t>
            </a:r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a new population: Observations </a:t>
            </a:r>
            <a:br>
              <a:rPr lang="en-US" dirty="0" smtClean="0"/>
            </a:br>
            <a:r>
              <a:rPr lang="en-US" dirty="0" smtClean="0"/>
              <a:t>about Marketplace Enrollees 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19601" y="5648325"/>
            <a:ext cx="4038600" cy="741363"/>
          </a:xfrm>
          <a:prstGeom prst="rect">
            <a:avLst/>
          </a:prstGeom>
        </p:spPr>
        <p:txBody>
          <a:bodyPr lIns="0" tIns="0"/>
          <a:lstStyle>
            <a:lvl1pPr marL="228600" indent="-2286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2625" indent="-168275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31775" algn="l" defTabSz="9144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&gt;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094502"/>
            <a:ext cx="8229600" cy="689848"/>
          </a:xfrm>
          <a:prstGeom prst="rect">
            <a:avLst/>
          </a:prstGeom>
        </p:spPr>
        <p:txBody>
          <a:bodyPr lIns="0" t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>
                <a:solidFill>
                  <a:srgbClr val="0F4A77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46295"/>
              </p:ext>
            </p:extLst>
          </p:nvPr>
        </p:nvGraphicFramePr>
        <p:xfrm>
          <a:off x="4838700" y="3336925"/>
          <a:ext cx="3952875" cy="26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5230662" y="2974941"/>
            <a:ext cx="399097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SEP enrollees have been significantly </a:t>
            </a:r>
            <a:br>
              <a:rPr lang="en-US" sz="1400" b="1" dirty="0"/>
            </a:br>
            <a:r>
              <a:rPr lang="en-US" sz="1400" b="1" dirty="0"/>
              <a:t>more expensive than OEP enrollees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7609" y="5797414"/>
            <a:ext cx="352820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The problem is getting worse:  </a:t>
            </a:r>
            <a:r>
              <a:rPr lang="en-US" sz="1400" b="1" dirty="0" smtClean="0">
                <a:solidFill>
                  <a:schemeClr val="accent6"/>
                </a:solidFill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</a:rPr>
            </a:br>
            <a:r>
              <a:rPr lang="en-US" sz="1400" b="1" dirty="0" smtClean="0">
                <a:solidFill>
                  <a:schemeClr val="accent6"/>
                </a:solidFill>
              </a:rPr>
              <a:t>SEP </a:t>
            </a:r>
            <a:r>
              <a:rPr lang="en-US" sz="1400" b="1" dirty="0">
                <a:solidFill>
                  <a:schemeClr val="accent6"/>
                </a:solidFill>
              </a:rPr>
              <a:t>costs increased from 2014 to 2015</a:t>
            </a:r>
          </a:p>
        </p:txBody>
      </p:sp>
    </p:spTree>
    <p:extLst>
      <p:ext uri="{BB962C8B-B14F-4D97-AF65-F5344CB8AC3E}">
        <p14:creationId xmlns:p14="http://schemas.microsoft.com/office/powerpoint/2010/main" val="16941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13174" y="2008189"/>
            <a:ext cx="9130826" cy="43815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76000">
                <a:srgbClr val="FDFBF7"/>
              </a:gs>
              <a:gs pos="23000">
                <a:schemeClr val="bg1">
                  <a:lumMod val="47000"/>
                  <a:lumOff val="5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New strategies to manage a complex population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Keeping people healthy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4501" y="4384957"/>
            <a:ext cx="13281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Focusing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prevention and wellness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4905" y="4384957"/>
            <a:ext cx="18651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Participating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v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alue-based programs like ACOs and Medical Homes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4307" y="4362379"/>
            <a:ext cx="1729767" cy="11541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Innovating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around benefit design, e.g. services before the deductible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26109" y="4384957"/>
            <a:ext cx="14160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Educating new enrollees about their benefits</a:t>
            </a:r>
          </a:p>
        </p:txBody>
      </p:sp>
      <p:grpSp>
        <p:nvGrpSpPr>
          <p:cNvPr id="2073" name="Group 2072"/>
          <p:cNvGrpSpPr/>
          <p:nvPr/>
        </p:nvGrpSpPr>
        <p:grpSpPr>
          <a:xfrm>
            <a:off x="6843404" y="2780066"/>
            <a:ext cx="1397486" cy="1397484"/>
            <a:chOff x="6692321" y="2471738"/>
            <a:chExt cx="1569756" cy="1569754"/>
          </a:xfrm>
        </p:grpSpPr>
        <p:sp>
          <p:nvSpPr>
            <p:cNvPr id="66" name="Oval 65"/>
            <p:cNvSpPr/>
            <p:nvPr/>
          </p:nvSpPr>
          <p:spPr bwMode="gray">
            <a:xfrm>
              <a:off x="6692321" y="2471738"/>
              <a:ext cx="1569756" cy="156975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052" name="Group 2051"/>
            <p:cNvGrpSpPr/>
            <p:nvPr/>
          </p:nvGrpSpPr>
          <p:grpSpPr>
            <a:xfrm>
              <a:off x="7192963" y="2785178"/>
              <a:ext cx="566738" cy="946332"/>
              <a:chOff x="9144000" y="3213100"/>
              <a:chExt cx="677863" cy="1131888"/>
            </a:xfrm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9369425" y="4276725"/>
                <a:ext cx="227013" cy="68263"/>
              </a:xfrm>
              <a:custGeom>
                <a:avLst/>
                <a:gdLst>
                  <a:gd name="T0" fmla="*/ 0 w 418"/>
                  <a:gd name="T1" fmla="*/ 0 h 125"/>
                  <a:gd name="T2" fmla="*/ 209 w 418"/>
                  <a:gd name="T3" fmla="*/ 125 h 125"/>
                  <a:gd name="T4" fmla="*/ 418 w 418"/>
                  <a:gd name="T5" fmla="*/ 0 h 125"/>
                  <a:gd name="T6" fmla="*/ 0 w 418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25">
                    <a:moveTo>
                      <a:pt x="0" y="0"/>
                    </a:moveTo>
                    <a:cubicBezTo>
                      <a:pt x="40" y="74"/>
                      <a:pt x="119" y="125"/>
                      <a:pt x="209" y="125"/>
                    </a:cubicBezTo>
                    <a:cubicBezTo>
                      <a:pt x="299" y="125"/>
                      <a:pt x="378" y="74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7"/>
              <p:cNvSpPr>
                <a:spLocks/>
              </p:cNvSpPr>
              <p:nvPr/>
            </p:nvSpPr>
            <p:spPr bwMode="auto">
              <a:xfrm>
                <a:off x="9144000" y="3213100"/>
                <a:ext cx="677863" cy="849313"/>
              </a:xfrm>
              <a:custGeom>
                <a:avLst/>
                <a:gdLst>
                  <a:gd name="T0" fmla="*/ 850 w 1244"/>
                  <a:gd name="T1" fmla="*/ 1555 h 1555"/>
                  <a:gd name="T2" fmla="*/ 933 w 1244"/>
                  <a:gd name="T3" fmla="*/ 1472 h 1555"/>
                  <a:gd name="T4" fmla="*/ 1244 w 1244"/>
                  <a:gd name="T5" fmla="*/ 622 h 1555"/>
                  <a:gd name="T6" fmla="*/ 622 w 1244"/>
                  <a:gd name="T7" fmla="*/ 0 h 1555"/>
                  <a:gd name="T8" fmla="*/ 0 w 1244"/>
                  <a:gd name="T9" fmla="*/ 622 h 1555"/>
                  <a:gd name="T10" fmla="*/ 311 w 1244"/>
                  <a:gd name="T11" fmla="*/ 1472 h 1555"/>
                  <a:gd name="T12" fmla="*/ 394 w 1244"/>
                  <a:gd name="T13" fmla="*/ 1555 h 1555"/>
                  <a:gd name="T14" fmla="*/ 850 w 1244"/>
                  <a:gd name="T15" fmla="*/ 1555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4" h="1555">
                    <a:moveTo>
                      <a:pt x="850" y="1555"/>
                    </a:moveTo>
                    <a:cubicBezTo>
                      <a:pt x="892" y="1555"/>
                      <a:pt x="933" y="1514"/>
                      <a:pt x="933" y="1472"/>
                    </a:cubicBezTo>
                    <a:cubicBezTo>
                      <a:pt x="933" y="1120"/>
                      <a:pt x="1244" y="1072"/>
                      <a:pt x="1244" y="622"/>
                    </a:cubicBezTo>
                    <a:cubicBezTo>
                      <a:pt x="1244" y="279"/>
                      <a:pt x="966" y="0"/>
                      <a:pt x="622" y="0"/>
                    </a:cubicBezTo>
                    <a:cubicBezTo>
                      <a:pt x="278" y="0"/>
                      <a:pt x="0" y="279"/>
                      <a:pt x="0" y="622"/>
                    </a:cubicBezTo>
                    <a:cubicBezTo>
                      <a:pt x="0" y="1072"/>
                      <a:pt x="311" y="1120"/>
                      <a:pt x="311" y="1472"/>
                    </a:cubicBezTo>
                    <a:cubicBezTo>
                      <a:pt x="311" y="1514"/>
                      <a:pt x="352" y="1555"/>
                      <a:pt x="394" y="1555"/>
                    </a:cubicBezTo>
                    <a:lnTo>
                      <a:pt x="850" y="15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Freeform 8"/>
              <p:cNvSpPr>
                <a:spLocks/>
              </p:cNvSpPr>
              <p:nvPr/>
            </p:nvSpPr>
            <p:spPr bwMode="auto">
              <a:xfrm>
                <a:off x="9336088" y="4095750"/>
                <a:ext cx="293688" cy="57150"/>
              </a:xfrm>
              <a:custGeom>
                <a:avLst/>
                <a:gdLst>
                  <a:gd name="T0" fmla="*/ 540 w 540"/>
                  <a:gd name="T1" fmla="*/ 52 h 104"/>
                  <a:gd name="T2" fmla="*/ 488 w 540"/>
                  <a:gd name="T3" fmla="*/ 104 h 104"/>
                  <a:gd name="T4" fmla="*/ 52 w 540"/>
                  <a:gd name="T5" fmla="*/ 104 h 104"/>
                  <a:gd name="T6" fmla="*/ 0 w 540"/>
                  <a:gd name="T7" fmla="*/ 52 h 104"/>
                  <a:gd name="T8" fmla="*/ 0 w 540"/>
                  <a:gd name="T9" fmla="*/ 52 h 104"/>
                  <a:gd name="T10" fmla="*/ 52 w 540"/>
                  <a:gd name="T11" fmla="*/ 0 h 104"/>
                  <a:gd name="T12" fmla="*/ 488 w 540"/>
                  <a:gd name="T13" fmla="*/ 0 h 104"/>
                  <a:gd name="T14" fmla="*/ 540 w 540"/>
                  <a:gd name="T15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0" h="104">
                    <a:moveTo>
                      <a:pt x="540" y="52"/>
                    </a:moveTo>
                    <a:cubicBezTo>
                      <a:pt x="540" y="81"/>
                      <a:pt x="516" y="104"/>
                      <a:pt x="488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24" y="104"/>
                      <a:pt x="0" y="81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4"/>
                      <a:pt x="24" y="0"/>
                      <a:pt x="52" y="0"/>
                    </a:cubicBezTo>
                    <a:cubicBezTo>
                      <a:pt x="488" y="0"/>
                      <a:pt x="488" y="0"/>
                      <a:pt x="488" y="0"/>
                    </a:cubicBezTo>
                    <a:cubicBezTo>
                      <a:pt x="516" y="0"/>
                      <a:pt x="540" y="24"/>
                      <a:pt x="540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Freeform 9"/>
              <p:cNvSpPr>
                <a:spLocks/>
              </p:cNvSpPr>
              <p:nvPr/>
            </p:nvSpPr>
            <p:spPr bwMode="auto">
              <a:xfrm>
                <a:off x="9336088" y="4186238"/>
                <a:ext cx="293688" cy="57150"/>
              </a:xfrm>
              <a:custGeom>
                <a:avLst/>
                <a:gdLst>
                  <a:gd name="T0" fmla="*/ 540 w 540"/>
                  <a:gd name="T1" fmla="*/ 52 h 104"/>
                  <a:gd name="T2" fmla="*/ 488 w 540"/>
                  <a:gd name="T3" fmla="*/ 104 h 104"/>
                  <a:gd name="T4" fmla="*/ 52 w 540"/>
                  <a:gd name="T5" fmla="*/ 104 h 104"/>
                  <a:gd name="T6" fmla="*/ 0 w 540"/>
                  <a:gd name="T7" fmla="*/ 52 h 104"/>
                  <a:gd name="T8" fmla="*/ 0 w 540"/>
                  <a:gd name="T9" fmla="*/ 52 h 104"/>
                  <a:gd name="T10" fmla="*/ 52 w 540"/>
                  <a:gd name="T11" fmla="*/ 0 h 104"/>
                  <a:gd name="T12" fmla="*/ 488 w 540"/>
                  <a:gd name="T13" fmla="*/ 0 h 104"/>
                  <a:gd name="T14" fmla="*/ 540 w 540"/>
                  <a:gd name="T15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0" h="104">
                    <a:moveTo>
                      <a:pt x="540" y="52"/>
                    </a:moveTo>
                    <a:cubicBezTo>
                      <a:pt x="540" y="81"/>
                      <a:pt x="516" y="104"/>
                      <a:pt x="488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24" y="104"/>
                      <a:pt x="0" y="81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4"/>
                      <a:pt x="24" y="0"/>
                      <a:pt x="52" y="0"/>
                    </a:cubicBezTo>
                    <a:cubicBezTo>
                      <a:pt x="488" y="0"/>
                      <a:pt x="488" y="0"/>
                      <a:pt x="488" y="0"/>
                    </a:cubicBezTo>
                    <a:cubicBezTo>
                      <a:pt x="516" y="0"/>
                      <a:pt x="540" y="24"/>
                      <a:pt x="540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71" name="Group 2070"/>
          <p:cNvGrpSpPr/>
          <p:nvPr/>
        </p:nvGrpSpPr>
        <p:grpSpPr>
          <a:xfrm>
            <a:off x="2781623" y="2780066"/>
            <a:ext cx="1397486" cy="1397484"/>
            <a:chOff x="2514600" y="2471738"/>
            <a:chExt cx="1569756" cy="1569754"/>
          </a:xfrm>
        </p:grpSpPr>
        <p:sp>
          <p:nvSpPr>
            <p:cNvPr id="113" name="Oval 112"/>
            <p:cNvSpPr/>
            <p:nvPr/>
          </p:nvSpPr>
          <p:spPr bwMode="gray">
            <a:xfrm>
              <a:off x="2514600" y="2471738"/>
              <a:ext cx="1569756" cy="15697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070" name="Group 2069"/>
            <p:cNvGrpSpPr/>
            <p:nvPr/>
          </p:nvGrpSpPr>
          <p:grpSpPr>
            <a:xfrm>
              <a:off x="2800880" y="2912532"/>
              <a:ext cx="1026350" cy="773113"/>
              <a:chOff x="2933700" y="2952750"/>
              <a:chExt cx="963613" cy="709613"/>
            </a:xfrm>
          </p:grpSpPr>
          <p:sp>
            <p:nvSpPr>
              <p:cNvPr id="101" name="Freeform 24"/>
              <p:cNvSpPr>
                <a:spLocks/>
              </p:cNvSpPr>
              <p:nvPr/>
            </p:nvSpPr>
            <p:spPr bwMode="auto">
              <a:xfrm>
                <a:off x="2933700" y="2952750"/>
                <a:ext cx="411163" cy="319088"/>
              </a:xfrm>
              <a:custGeom>
                <a:avLst/>
                <a:gdLst>
                  <a:gd name="T0" fmla="*/ 12617 w 12617"/>
                  <a:gd name="T1" fmla="*/ 2185 h 9818"/>
                  <a:gd name="T2" fmla="*/ 12617 w 12617"/>
                  <a:gd name="T3" fmla="*/ 2185 h 9818"/>
                  <a:gd name="T4" fmla="*/ 5377 w 12617"/>
                  <a:gd name="T5" fmla="*/ 185 h 9818"/>
                  <a:gd name="T6" fmla="*/ 4755 w 12617"/>
                  <a:gd name="T7" fmla="*/ 0 h 9818"/>
                  <a:gd name="T8" fmla="*/ 4343 w 12617"/>
                  <a:gd name="T9" fmla="*/ 369 h 9818"/>
                  <a:gd name="T10" fmla="*/ 412 w 12617"/>
                  <a:gd name="T11" fmla="*/ 7818 h 9818"/>
                  <a:gd name="T12" fmla="*/ 1655 w 12617"/>
                  <a:gd name="T13" fmla="*/ 9818 h 9818"/>
                  <a:gd name="T14" fmla="*/ 2067 w 12617"/>
                  <a:gd name="T15" fmla="*/ 9450 h 9818"/>
                  <a:gd name="T16" fmla="*/ 2486 w 12617"/>
                  <a:gd name="T17" fmla="*/ 9088 h 9818"/>
                  <a:gd name="T18" fmla="*/ 1858 w 12617"/>
                  <a:gd name="T19" fmla="*/ 7818 h 9818"/>
                  <a:gd name="T20" fmla="*/ 4965 w 12617"/>
                  <a:gd name="T21" fmla="*/ 1277 h 9818"/>
                  <a:gd name="T22" fmla="*/ 10544 w 12617"/>
                  <a:gd name="T23" fmla="*/ 2731 h 9818"/>
                  <a:gd name="T24" fmla="*/ 12617 w 12617"/>
                  <a:gd name="T25" fmla="*/ 2185 h 9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17" h="9818">
                    <a:moveTo>
                      <a:pt x="12617" y="2185"/>
                    </a:moveTo>
                    <a:lnTo>
                      <a:pt x="12617" y="2185"/>
                    </a:lnTo>
                    <a:cubicBezTo>
                      <a:pt x="5377" y="185"/>
                      <a:pt x="5377" y="185"/>
                      <a:pt x="5377" y="185"/>
                    </a:cubicBezTo>
                    <a:cubicBezTo>
                      <a:pt x="4755" y="0"/>
                      <a:pt x="4755" y="0"/>
                      <a:pt x="4755" y="0"/>
                    </a:cubicBezTo>
                    <a:cubicBezTo>
                      <a:pt x="4343" y="369"/>
                      <a:pt x="4343" y="369"/>
                      <a:pt x="4343" y="369"/>
                    </a:cubicBezTo>
                    <a:cubicBezTo>
                      <a:pt x="4134" y="369"/>
                      <a:pt x="0" y="2909"/>
                      <a:pt x="412" y="7818"/>
                    </a:cubicBezTo>
                    <a:cubicBezTo>
                      <a:pt x="615" y="8364"/>
                      <a:pt x="831" y="8910"/>
                      <a:pt x="1655" y="9818"/>
                    </a:cubicBezTo>
                    <a:cubicBezTo>
                      <a:pt x="2067" y="9450"/>
                      <a:pt x="2067" y="9450"/>
                      <a:pt x="2067" y="9450"/>
                    </a:cubicBezTo>
                    <a:cubicBezTo>
                      <a:pt x="2270" y="9272"/>
                      <a:pt x="2270" y="9088"/>
                      <a:pt x="2486" y="9088"/>
                    </a:cubicBezTo>
                    <a:cubicBezTo>
                      <a:pt x="2067" y="8542"/>
                      <a:pt x="1858" y="8186"/>
                      <a:pt x="1858" y="7818"/>
                    </a:cubicBezTo>
                    <a:cubicBezTo>
                      <a:pt x="1236" y="3455"/>
                      <a:pt x="4965" y="1277"/>
                      <a:pt x="4965" y="1277"/>
                    </a:cubicBezTo>
                    <a:cubicBezTo>
                      <a:pt x="10544" y="2731"/>
                      <a:pt x="10544" y="2731"/>
                      <a:pt x="10544" y="2731"/>
                    </a:cubicBezTo>
                    <a:lnTo>
                      <a:pt x="12617" y="2185"/>
                    </a:ln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5"/>
              <p:cNvSpPr>
                <a:spLocks/>
              </p:cNvSpPr>
              <p:nvPr/>
            </p:nvSpPr>
            <p:spPr bwMode="auto">
              <a:xfrm>
                <a:off x="3387725" y="3325813"/>
                <a:ext cx="471488" cy="336550"/>
              </a:xfrm>
              <a:custGeom>
                <a:avLst/>
                <a:gdLst>
                  <a:gd name="T0" fmla="*/ 3106 w 14505"/>
                  <a:gd name="T1" fmla="*/ 9276 h 10362"/>
                  <a:gd name="T2" fmla="*/ 3106 w 14505"/>
                  <a:gd name="T3" fmla="*/ 9276 h 10362"/>
                  <a:gd name="T4" fmla="*/ 2078 w 14505"/>
                  <a:gd name="T5" fmla="*/ 8907 h 10362"/>
                  <a:gd name="T6" fmla="*/ 826 w 14505"/>
                  <a:gd name="T7" fmla="*/ 7821 h 10362"/>
                  <a:gd name="T8" fmla="*/ 0 w 14505"/>
                  <a:gd name="T9" fmla="*/ 8729 h 10362"/>
                  <a:gd name="T10" fmla="*/ 1245 w 14505"/>
                  <a:gd name="T11" fmla="*/ 9822 h 10362"/>
                  <a:gd name="T12" fmla="*/ 3106 w 14505"/>
                  <a:gd name="T13" fmla="*/ 10362 h 10362"/>
                  <a:gd name="T14" fmla="*/ 4973 w 14505"/>
                  <a:gd name="T15" fmla="*/ 9638 h 10362"/>
                  <a:gd name="T16" fmla="*/ 5183 w 14505"/>
                  <a:gd name="T17" fmla="*/ 9638 h 10362"/>
                  <a:gd name="T18" fmla="*/ 6631 w 14505"/>
                  <a:gd name="T19" fmla="*/ 10006 h 10362"/>
                  <a:gd name="T20" fmla="*/ 8701 w 14505"/>
                  <a:gd name="T21" fmla="*/ 9276 h 10362"/>
                  <a:gd name="T22" fmla="*/ 9323 w 14505"/>
                  <a:gd name="T23" fmla="*/ 8551 h 10362"/>
                  <a:gd name="T24" fmla="*/ 11393 w 14505"/>
                  <a:gd name="T25" fmla="*/ 7821 h 10362"/>
                  <a:gd name="T26" fmla="*/ 12016 w 14505"/>
                  <a:gd name="T27" fmla="*/ 6550 h 10362"/>
                  <a:gd name="T28" fmla="*/ 13470 w 14505"/>
                  <a:gd name="T29" fmla="*/ 5820 h 10362"/>
                  <a:gd name="T30" fmla="*/ 14296 w 14505"/>
                  <a:gd name="T31" fmla="*/ 3641 h 10362"/>
                  <a:gd name="T32" fmla="*/ 12848 w 14505"/>
                  <a:gd name="T33" fmla="*/ 3456 h 10362"/>
                  <a:gd name="T34" fmla="*/ 12848 w 14505"/>
                  <a:gd name="T35" fmla="*/ 3456 h 10362"/>
                  <a:gd name="T36" fmla="*/ 12428 w 14505"/>
                  <a:gd name="T37" fmla="*/ 5095 h 10362"/>
                  <a:gd name="T38" fmla="*/ 11596 w 14505"/>
                  <a:gd name="T39" fmla="*/ 5458 h 10362"/>
                  <a:gd name="T40" fmla="*/ 5595 w 14505"/>
                  <a:gd name="T41" fmla="*/ 185 h 10362"/>
                  <a:gd name="T42" fmla="*/ 4763 w 14505"/>
                  <a:gd name="T43" fmla="*/ 185 h 10362"/>
                  <a:gd name="T44" fmla="*/ 4763 w 14505"/>
                  <a:gd name="T45" fmla="*/ 909 h 10362"/>
                  <a:gd name="T46" fmla="*/ 10771 w 14505"/>
                  <a:gd name="T47" fmla="*/ 6188 h 10362"/>
                  <a:gd name="T48" fmla="*/ 10358 w 14505"/>
                  <a:gd name="T49" fmla="*/ 6912 h 10362"/>
                  <a:gd name="T50" fmla="*/ 9323 w 14505"/>
                  <a:gd name="T51" fmla="*/ 7453 h 10362"/>
                  <a:gd name="T52" fmla="*/ 9113 w 14505"/>
                  <a:gd name="T53" fmla="*/ 7453 h 10362"/>
                  <a:gd name="T54" fmla="*/ 3728 w 14505"/>
                  <a:gd name="T55" fmla="*/ 2548 h 10362"/>
                  <a:gd name="T56" fmla="*/ 3106 w 14505"/>
                  <a:gd name="T57" fmla="*/ 2548 h 10362"/>
                  <a:gd name="T58" fmla="*/ 3106 w 14505"/>
                  <a:gd name="T59" fmla="*/ 3278 h 10362"/>
                  <a:gd name="T60" fmla="*/ 8288 w 14505"/>
                  <a:gd name="T61" fmla="*/ 7821 h 10362"/>
                  <a:gd name="T62" fmla="*/ 7875 w 14505"/>
                  <a:gd name="T63" fmla="*/ 8551 h 10362"/>
                  <a:gd name="T64" fmla="*/ 6631 w 14505"/>
                  <a:gd name="T65" fmla="*/ 8907 h 10362"/>
                  <a:gd name="T66" fmla="*/ 6015 w 14505"/>
                  <a:gd name="T67" fmla="*/ 8729 h 10362"/>
                  <a:gd name="T68" fmla="*/ 2280 w 14505"/>
                  <a:gd name="T69" fmla="*/ 5458 h 10362"/>
                  <a:gd name="T70" fmla="*/ 1448 w 14505"/>
                  <a:gd name="T71" fmla="*/ 5458 h 10362"/>
                  <a:gd name="T72" fmla="*/ 1448 w 14505"/>
                  <a:gd name="T73" fmla="*/ 5998 h 10362"/>
                  <a:gd name="T74" fmla="*/ 4358 w 14505"/>
                  <a:gd name="T75" fmla="*/ 8551 h 10362"/>
                  <a:gd name="T76" fmla="*/ 4141 w 14505"/>
                  <a:gd name="T77" fmla="*/ 8907 h 10362"/>
                  <a:gd name="T78" fmla="*/ 3106 w 14505"/>
                  <a:gd name="T79" fmla="*/ 9276 h 10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05" h="10362">
                    <a:moveTo>
                      <a:pt x="3106" y="9276"/>
                    </a:moveTo>
                    <a:lnTo>
                      <a:pt x="3106" y="9276"/>
                    </a:lnTo>
                    <a:cubicBezTo>
                      <a:pt x="2700" y="9276"/>
                      <a:pt x="2280" y="9098"/>
                      <a:pt x="2078" y="8907"/>
                    </a:cubicBezTo>
                    <a:cubicBezTo>
                      <a:pt x="826" y="7821"/>
                      <a:pt x="826" y="7821"/>
                      <a:pt x="826" y="7821"/>
                    </a:cubicBezTo>
                    <a:cubicBezTo>
                      <a:pt x="0" y="8729"/>
                      <a:pt x="0" y="8729"/>
                      <a:pt x="0" y="8729"/>
                    </a:cubicBezTo>
                    <a:cubicBezTo>
                      <a:pt x="1245" y="9822"/>
                      <a:pt x="1245" y="9822"/>
                      <a:pt x="1245" y="9822"/>
                    </a:cubicBezTo>
                    <a:cubicBezTo>
                      <a:pt x="1658" y="10184"/>
                      <a:pt x="2280" y="10362"/>
                      <a:pt x="3106" y="10362"/>
                    </a:cubicBezTo>
                    <a:cubicBezTo>
                      <a:pt x="3728" y="10362"/>
                      <a:pt x="4560" y="10184"/>
                      <a:pt x="4973" y="9638"/>
                    </a:cubicBezTo>
                    <a:cubicBezTo>
                      <a:pt x="5183" y="9638"/>
                      <a:pt x="5183" y="9638"/>
                      <a:pt x="5183" y="9638"/>
                    </a:cubicBezTo>
                    <a:cubicBezTo>
                      <a:pt x="5595" y="9822"/>
                      <a:pt x="6218" y="10006"/>
                      <a:pt x="6631" y="10006"/>
                    </a:cubicBezTo>
                    <a:cubicBezTo>
                      <a:pt x="7456" y="10006"/>
                      <a:pt x="8288" y="9822"/>
                      <a:pt x="8701" y="9276"/>
                    </a:cubicBezTo>
                    <a:cubicBezTo>
                      <a:pt x="8910" y="9098"/>
                      <a:pt x="9113" y="8729"/>
                      <a:pt x="9323" y="8551"/>
                    </a:cubicBezTo>
                    <a:cubicBezTo>
                      <a:pt x="10155" y="8551"/>
                      <a:pt x="10771" y="8183"/>
                      <a:pt x="11393" y="7821"/>
                    </a:cubicBezTo>
                    <a:cubicBezTo>
                      <a:pt x="11813" y="7453"/>
                      <a:pt x="12016" y="6912"/>
                      <a:pt x="12016" y="6550"/>
                    </a:cubicBezTo>
                    <a:cubicBezTo>
                      <a:pt x="12638" y="6366"/>
                      <a:pt x="13051" y="6188"/>
                      <a:pt x="13470" y="5820"/>
                    </a:cubicBezTo>
                    <a:cubicBezTo>
                      <a:pt x="14086" y="5273"/>
                      <a:pt x="14505" y="4365"/>
                      <a:pt x="14296" y="3641"/>
                    </a:cubicBezTo>
                    <a:cubicBezTo>
                      <a:pt x="13470" y="3641"/>
                      <a:pt x="12848" y="3456"/>
                      <a:pt x="12848" y="3456"/>
                    </a:cubicBezTo>
                    <a:lnTo>
                      <a:pt x="12848" y="3456"/>
                    </a:lnTo>
                    <a:cubicBezTo>
                      <a:pt x="13051" y="4003"/>
                      <a:pt x="13051" y="4549"/>
                      <a:pt x="12428" y="5095"/>
                    </a:cubicBezTo>
                    <a:cubicBezTo>
                      <a:pt x="12226" y="5273"/>
                      <a:pt x="11813" y="5458"/>
                      <a:pt x="11596" y="5458"/>
                    </a:cubicBezTo>
                    <a:cubicBezTo>
                      <a:pt x="10771" y="4733"/>
                      <a:pt x="5595" y="185"/>
                      <a:pt x="5595" y="185"/>
                    </a:cubicBezTo>
                    <a:cubicBezTo>
                      <a:pt x="5386" y="0"/>
                      <a:pt x="4973" y="0"/>
                      <a:pt x="4763" y="185"/>
                    </a:cubicBezTo>
                    <a:cubicBezTo>
                      <a:pt x="4560" y="369"/>
                      <a:pt x="4560" y="731"/>
                      <a:pt x="4763" y="909"/>
                    </a:cubicBezTo>
                    <a:cubicBezTo>
                      <a:pt x="4973" y="909"/>
                      <a:pt x="10155" y="5642"/>
                      <a:pt x="10771" y="6188"/>
                    </a:cubicBezTo>
                    <a:cubicBezTo>
                      <a:pt x="10771" y="6366"/>
                      <a:pt x="10568" y="6728"/>
                      <a:pt x="10358" y="6912"/>
                    </a:cubicBezTo>
                    <a:cubicBezTo>
                      <a:pt x="10155" y="7275"/>
                      <a:pt x="9736" y="7453"/>
                      <a:pt x="9323" y="7453"/>
                    </a:cubicBezTo>
                    <a:cubicBezTo>
                      <a:pt x="9113" y="7453"/>
                      <a:pt x="9113" y="7453"/>
                      <a:pt x="9113" y="7453"/>
                    </a:cubicBezTo>
                    <a:cubicBezTo>
                      <a:pt x="3728" y="2548"/>
                      <a:pt x="3728" y="2548"/>
                      <a:pt x="3728" y="2548"/>
                    </a:cubicBezTo>
                    <a:cubicBezTo>
                      <a:pt x="3525" y="2548"/>
                      <a:pt x="3106" y="2548"/>
                      <a:pt x="3106" y="2548"/>
                    </a:cubicBezTo>
                    <a:cubicBezTo>
                      <a:pt x="2903" y="2732"/>
                      <a:pt x="2903" y="3094"/>
                      <a:pt x="3106" y="3278"/>
                    </a:cubicBezTo>
                    <a:cubicBezTo>
                      <a:pt x="8288" y="7821"/>
                      <a:pt x="8288" y="7821"/>
                      <a:pt x="8288" y="7821"/>
                    </a:cubicBezTo>
                    <a:cubicBezTo>
                      <a:pt x="8078" y="8005"/>
                      <a:pt x="8078" y="8367"/>
                      <a:pt x="7875" y="8551"/>
                    </a:cubicBezTo>
                    <a:cubicBezTo>
                      <a:pt x="7456" y="8729"/>
                      <a:pt x="7043" y="8907"/>
                      <a:pt x="6631" y="8907"/>
                    </a:cubicBezTo>
                    <a:cubicBezTo>
                      <a:pt x="6421" y="8907"/>
                      <a:pt x="6218" y="8907"/>
                      <a:pt x="6015" y="8729"/>
                    </a:cubicBezTo>
                    <a:cubicBezTo>
                      <a:pt x="2280" y="5458"/>
                      <a:pt x="2280" y="5458"/>
                      <a:pt x="2280" y="5458"/>
                    </a:cubicBezTo>
                    <a:cubicBezTo>
                      <a:pt x="2078" y="5273"/>
                      <a:pt x="1658" y="5273"/>
                      <a:pt x="1448" y="5458"/>
                    </a:cubicBezTo>
                    <a:cubicBezTo>
                      <a:pt x="1245" y="5642"/>
                      <a:pt x="1245" y="5820"/>
                      <a:pt x="1448" y="5998"/>
                    </a:cubicBezTo>
                    <a:cubicBezTo>
                      <a:pt x="4358" y="8551"/>
                      <a:pt x="4358" y="8551"/>
                      <a:pt x="4358" y="8551"/>
                    </a:cubicBezTo>
                    <a:cubicBezTo>
                      <a:pt x="4358" y="8729"/>
                      <a:pt x="4141" y="8729"/>
                      <a:pt x="4141" y="8907"/>
                    </a:cubicBezTo>
                    <a:cubicBezTo>
                      <a:pt x="3938" y="9098"/>
                      <a:pt x="3525" y="9276"/>
                      <a:pt x="3106" y="9276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6"/>
              <p:cNvSpPr>
                <a:spLocks/>
              </p:cNvSpPr>
              <p:nvPr/>
            </p:nvSpPr>
            <p:spPr bwMode="auto">
              <a:xfrm>
                <a:off x="3203575" y="3035300"/>
                <a:ext cx="693738" cy="325438"/>
              </a:xfrm>
              <a:custGeom>
                <a:avLst/>
                <a:gdLst>
                  <a:gd name="T0" fmla="*/ 18204 w 21305"/>
                  <a:gd name="T1" fmla="*/ 2366 h 10010"/>
                  <a:gd name="T2" fmla="*/ 18204 w 21305"/>
                  <a:gd name="T3" fmla="*/ 2366 h 10010"/>
                  <a:gd name="T4" fmla="*/ 16961 w 21305"/>
                  <a:gd name="T5" fmla="*/ 732 h 10010"/>
                  <a:gd name="T6" fmla="*/ 13028 w 21305"/>
                  <a:gd name="T7" fmla="*/ 1819 h 10010"/>
                  <a:gd name="T8" fmla="*/ 7649 w 21305"/>
                  <a:gd name="T9" fmla="*/ 0 h 10010"/>
                  <a:gd name="T10" fmla="*/ 7649 w 21305"/>
                  <a:gd name="T11" fmla="*/ 0 h 10010"/>
                  <a:gd name="T12" fmla="*/ 7237 w 21305"/>
                  <a:gd name="T13" fmla="*/ 0 h 10010"/>
                  <a:gd name="T14" fmla="*/ 5791 w 21305"/>
                  <a:gd name="T15" fmla="*/ 185 h 10010"/>
                  <a:gd name="T16" fmla="*/ 825 w 21305"/>
                  <a:gd name="T17" fmla="*/ 1641 h 10010"/>
                  <a:gd name="T18" fmla="*/ 203 w 21305"/>
                  <a:gd name="T19" fmla="*/ 2544 h 10010"/>
                  <a:gd name="T20" fmla="*/ 4345 w 21305"/>
                  <a:gd name="T21" fmla="*/ 4191 h 10010"/>
                  <a:gd name="T22" fmla="*/ 7237 w 21305"/>
                  <a:gd name="T23" fmla="*/ 3644 h 10010"/>
                  <a:gd name="T24" fmla="*/ 15508 w 21305"/>
                  <a:gd name="T25" fmla="*/ 10010 h 10010"/>
                  <a:gd name="T26" fmla="*/ 15724 w 21305"/>
                  <a:gd name="T27" fmla="*/ 10010 h 10010"/>
                  <a:gd name="T28" fmla="*/ 16549 w 21305"/>
                  <a:gd name="T29" fmla="*/ 10010 h 10010"/>
                  <a:gd name="T30" fmla="*/ 21305 w 21305"/>
                  <a:gd name="T31" fmla="*/ 8370 h 10010"/>
                  <a:gd name="T32" fmla="*/ 20272 w 21305"/>
                  <a:gd name="T33" fmla="*/ 6373 h 10010"/>
                  <a:gd name="T34" fmla="*/ 18204 w 21305"/>
                  <a:gd name="T35" fmla="*/ 2366 h 10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305" h="10010">
                    <a:moveTo>
                      <a:pt x="18204" y="2366"/>
                    </a:moveTo>
                    <a:lnTo>
                      <a:pt x="18204" y="2366"/>
                    </a:lnTo>
                    <a:cubicBezTo>
                      <a:pt x="17785" y="1641"/>
                      <a:pt x="17163" y="1088"/>
                      <a:pt x="16961" y="732"/>
                    </a:cubicBezTo>
                    <a:cubicBezTo>
                      <a:pt x="13028" y="1819"/>
                      <a:pt x="13028" y="1819"/>
                      <a:pt x="13028" y="1819"/>
                    </a:cubicBezTo>
                    <a:cubicBezTo>
                      <a:pt x="7649" y="0"/>
                      <a:pt x="7649" y="0"/>
                      <a:pt x="7649" y="0"/>
                    </a:cubicBezTo>
                    <a:lnTo>
                      <a:pt x="7649" y="0"/>
                    </a:lnTo>
                    <a:cubicBezTo>
                      <a:pt x="7649" y="0"/>
                      <a:pt x="7447" y="0"/>
                      <a:pt x="7237" y="0"/>
                    </a:cubicBezTo>
                    <a:cubicBezTo>
                      <a:pt x="6825" y="0"/>
                      <a:pt x="6203" y="0"/>
                      <a:pt x="5791" y="185"/>
                    </a:cubicBezTo>
                    <a:cubicBezTo>
                      <a:pt x="5791" y="185"/>
                      <a:pt x="2271" y="1457"/>
                      <a:pt x="825" y="1641"/>
                    </a:cubicBezTo>
                    <a:cubicBezTo>
                      <a:pt x="413" y="1819"/>
                      <a:pt x="0" y="2188"/>
                      <a:pt x="203" y="2544"/>
                    </a:cubicBezTo>
                    <a:cubicBezTo>
                      <a:pt x="1237" y="4548"/>
                      <a:pt x="3514" y="4369"/>
                      <a:pt x="4345" y="4191"/>
                    </a:cubicBezTo>
                    <a:cubicBezTo>
                      <a:pt x="5582" y="4001"/>
                      <a:pt x="7237" y="3644"/>
                      <a:pt x="7237" y="3644"/>
                    </a:cubicBezTo>
                    <a:cubicBezTo>
                      <a:pt x="15508" y="10010"/>
                      <a:pt x="15508" y="10010"/>
                      <a:pt x="15508" y="10010"/>
                    </a:cubicBezTo>
                    <a:cubicBezTo>
                      <a:pt x="15508" y="10010"/>
                      <a:pt x="15508" y="10010"/>
                      <a:pt x="15724" y="10010"/>
                    </a:cubicBezTo>
                    <a:cubicBezTo>
                      <a:pt x="15927" y="10010"/>
                      <a:pt x="16136" y="10010"/>
                      <a:pt x="16549" y="10010"/>
                    </a:cubicBezTo>
                    <a:cubicBezTo>
                      <a:pt x="17785" y="10010"/>
                      <a:pt x="19860" y="9826"/>
                      <a:pt x="21305" y="8370"/>
                    </a:cubicBezTo>
                    <a:cubicBezTo>
                      <a:pt x="21096" y="8007"/>
                      <a:pt x="20691" y="7282"/>
                      <a:pt x="20272" y="6373"/>
                    </a:cubicBezTo>
                    <a:cubicBezTo>
                      <a:pt x="19650" y="5101"/>
                      <a:pt x="18819" y="3644"/>
                      <a:pt x="18204" y="2366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8"/>
              <p:cNvSpPr>
                <a:spLocks/>
              </p:cNvSpPr>
              <p:nvPr/>
            </p:nvSpPr>
            <p:spPr bwMode="auto">
              <a:xfrm>
                <a:off x="2974975" y="3265488"/>
                <a:ext cx="323850" cy="301625"/>
              </a:xfrm>
              <a:custGeom>
                <a:avLst/>
                <a:gdLst>
                  <a:gd name="T0" fmla="*/ 7875 w 9945"/>
                  <a:gd name="T1" fmla="*/ 3264 h 9258"/>
                  <a:gd name="T2" fmla="*/ 7875 w 9945"/>
                  <a:gd name="T3" fmla="*/ 3264 h 9258"/>
                  <a:gd name="T4" fmla="*/ 6833 w 9945"/>
                  <a:gd name="T5" fmla="*/ 2902 h 9258"/>
                  <a:gd name="T6" fmla="*/ 6428 w 9945"/>
                  <a:gd name="T7" fmla="*/ 3086 h 9258"/>
                  <a:gd name="T8" fmla="*/ 6428 w 9945"/>
                  <a:gd name="T9" fmla="*/ 2902 h 9258"/>
                  <a:gd name="T10" fmla="*/ 6218 w 9945"/>
                  <a:gd name="T11" fmla="*/ 1086 h 9258"/>
                  <a:gd name="T12" fmla="*/ 5183 w 9945"/>
                  <a:gd name="T13" fmla="*/ 724 h 9258"/>
                  <a:gd name="T14" fmla="*/ 4351 w 9945"/>
                  <a:gd name="T15" fmla="*/ 1086 h 9258"/>
                  <a:gd name="T16" fmla="*/ 3735 w 9945"/>
                  <a:gd name="T17" fmla="*/ 178 h 9258"/>
                  <a:gd name="T18" fmla="*/ 2693 w 9945"/>
                  <a:gd name="T19" fmla="*/ 0 h 9258"/>
                  <a:gd name="T20" fmla="*/ 1658 w 9945"/>
                  <a:gd name="T21" fmla="*/ 356 h 9258"/>
                  <a:gd name="T22" fmla="*/ 623 w 9945"/>
                  <a:gd name="T23" fmla="*/ 1264 h 9258"/>
                  <a:gd name="T24" fmla="*/ 833 w 9945"/>
                  <a:gd name="T25" fmla="*/ 3264 h 9258"/>
                  <a:gd name="T26" fmla="*/ 6218 w 9945"/>
                  <a:gd name="T27" fmla="*/ 8902 h 9258"/>
                  <a:gd name="T28" fmla="*/ 7050 w 9945"/>
                  <a:gd name="T29" fmla="*/ 9258 h 9258"/>
                  <a:gd name="T30" fmla="*/ 8288 w 9945"/>
                  <a:gd name="T31" fmla="*/ 8718 h 9258"/>
                  <a:gd name="T32" fmla="*/ 9533 w 9945"/>
                  <a:gd name="T33" fmla="*/ 7448 h 9258"/>
                  <a:gd name="T34" fmla="*/ 9323 w 9945"/>
                  <a:gd name="T35" fmla="*/ 5626 h 9258"/>
                  <a:gd name="T36" fmla="*/ 8288 w 9945"/>
                  <a:gd name="T37" fmla="*/ 5264 h 9258"/>
                  <a:gd name="T38" fmla="*/ 7875 w 9945"/>
                  <a:gd name="T39" fmla="*/ 5448 h 9258"/>
                  <a:gd name="T40" fmla="*/ 8085 w 9945"/>
                  <a:gd name="T41" fmla="*/ 5086 h 9258"/>
                  <a:gd name="T42" fmla="*/ 7875 w 9945"/>
                  <a:gd name="T43" fmla="*/ 3264 h 9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45" h="9258">
                    <a:moveTo>
                      <a:pt x="7875" y="3264"/>
                    </a:moveTo>
                    <a:lnTo>
                      <a:pt x="7875" y="3264"/>
                    </a:lnTo>
                    <a:cubicBezTo>
                      <a:pt x="7463" y="3086"/>
                      <a:pt x="7253" y="2902"/>
                      <a:pt x="6833" y="2902"/>
                    </a:cubicBezTo>
                    <a:cubicBezTo>
                      <a:pt x="6630" y="2902"/>
                      <a:pt x="6630" y="2902"/>
                      <a:pt x="6428" y="3086"/>
                    </a:cubicBezTo>
                    <a:cubicBezTo>
                      <a:pt x="6428" y="2902"/>
                      <a:pt x="6428" y="2902"/>
                      <a:pt x="6428" y="2902"/>
                    </a:cubicBezTo>
                    <a:cubicBezTo>
                      <a:pt x="6833" y="2356"/>
                      <a:pt x="6833" y="1632"/>
                      <a:pt x="6218" y="1086"/>
                    </a:cubicBezTo>
                    <a:cubicBezTo>
                      <a:pt x="5805" y="902"/>
                      <a:pt x="5393" y="724"/>
                      <a:pt x="5183" y="724"/>
                    </a:cubicBezTo>
                    <a:cubicBezTo>
                      <a:pt x="4770" y="724"/>
                      <a:pt x="4560" y="902"/>
                      <a:pt x="4351" y="1086"/>
                    </a:cubicBezTo>
                    <a:cubicBezTo>
                      <a:pt x="4148" y="724"/>
                      <a:pt x="4148" y="356"/>
                      <a:pt x="3735" y="178"/>
                    </a:cubicBezTo>
                    <a:cubicBezTo>
                      <a:pt x="3525" y="0"/>
                      <a:pt x="3113" y="0"/>
                      <a:pt x="2693" y="0"/>
                    </a:cubicBezTo>
                    <a:cubicBezTo>
                      <a:pt x="2280" y="0"/>
                      <a:pt x="1868" y="0"/>
                      <a:pt x="1658" y="356"/>
                    </a:cubicBezTo>
                    <a:cubicBezTo>
                      <a:pt x="623" y="1264"/>
                      <a:pt x="623" y="1264"/>
                      <a:pt x="623" y="1264"/>
                    </a:cubicBezTo>
                    <a:cubicBezTo>
                      <a:pt x="0" y="1810"/>
                      <a:pt x="420" y="2540"/>
                      <a:pt x="833" y="3264"/>
                    </a:cubicBezTo>
                    <a:cubicBezTo>
                      <a:pt x="2280" y="4718"/>
                      <a:pt x="4351" y="7264"/>
                      <a:pt x="6218" y="8902"/>
                    </a:cubicBezTo>
                    <a:cubicBezTo>
                      <a:pt x="6428" y="9080"/>
                      <a:pt x="6833" y="9258"/>
                      <a:pt x="7050" y="9258"/>
                    </a:cubicBezTo>
                    <a:cubicBezTo>
                      <a:pt x="7463" y="9258"/>
                      <a:pt x="7875" y="9080"/>
                      <a:pt x="8288" y="8718"/>
                    </a:cubicBezTo>
                    <a:cubicBezTo>
                      <a:pt x="9533" y="7448"/>
                      <a:pt x="9533" y="7448"/>
                      <a:pt x="9533" y="7448"/>
                    </a:cubicBezTo>
                    <a:cubicBezTo>
                      <a:pt x="9945" y="6902"/>
                      <a:pt x="9945" y="5994"/>
                      <a:pt x="9323" y="5626"/>
                    </a:cubicBezTo>
                    <a:cubicBezTo>
                      <a:pt x="8910" y="5448"/>
                      <a:pt x="8708" y="5264"/>
                      <a:pt x="8288" y="5264"/>
                    </a:cubicBezTo>
                    <a:cubicBezTo>
                      <a:pt x="8085" y="5264"/>
                      <a:pt x="8085" y="5264"/>
                      <a:pt x="7875" y="5448"/>
                    </a:cubicBezTo>
                    <a:cubicBezTo>
                      <a:pt x="8085" y="5086"/>
                      <a:pt x="8085" y="5086"/>
                      <a:pt x="8085" y="5086"/>
                    </a:cubicBezTo>
                    <a:cubicBezTo>
                      <a:pt x="8708" y="4540"/>
                      <a:pt x="8491" y="3810"/>
                      <a:pt x="7875" y="3264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72" name="Group 2071"/>
          <p:cNvGrpSpPr/>
          <p:nvPr/>
        </p:nvGrpSpPr>
        <p:grpSpPr>
          <a:xfrm>
            <a:off x="4812513" y="2780066"/>
            <a:ext cx="1397486" cy="1397484"/>
            <a:chOff x="4648200" y="2471738"/>
            <a:chExt cx="1569756" cy="1569754"/>
          </a:xfrm>
        </p:grpSpPr>
        <p:sp>
          <p:nvSpPr>
            <p:cNvPr id="112" name="Oval 111"/>
            <p:cNvSpPr/>
            <p:nvPr/>
          </p:nvSpPr>
          <p:spPr bwMode="gray">
            <a:xfrm>
              <a:off x="4648200" y="2471738"/>
              <a:ext cx="1569756" cy="156975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" name="Freeform 7"/>
            <p:cNvSpPr>
              <a:spLocks noEditPoints="1"/>
            </p:cNvSpPr>
            <p:nvPr/>
          </p:nvSpPr>
          <p:spPr bwMode="auto">
            <a:xfrm>
              <a:off x="5077859" y="2805862"/>
              <a:ext cx="690764" cy="839039"/>
            </a:xfrm>
            <a:custGeom>
              <a:avLst/>
              <a:gdLst>
                <a:gd name="T0" fmla="*/ 501 w 549"/>
                <a:gd name="T1" fmla="*/ 36 h 669"/>
                <a:gd name="T2" fmla="*/ 279 w 549"/>
                <a:gd name="T3" fmla="*/ 162 h 669"/>
                <a:gd name="T4" fmla="*/ 501 w 549"/>
                <a:gd name="T5" fmla="*/ 36 h 669"/>
                <a:gd name="T6" fmla="*/ 393 w 549"/>
                <a:gd name="T7" fmla="*/ 222 h 669"/>
                <a:gd name="T8" fmla="*/ 273 w 549"/>
                <a:gd name="T9" fmla="*/ 246 h 669"/>
                <a:gd name="T10" fmla="*/ 156 w 549"/>
                <a:gd name="T11" fmla="*/ 222 h 669"/>
                <a:gd name="T12" fmla="*/ 18 w 549"/>
                <a:gd name="T13" fmla="*/ 432 h 669"/>
                <a:gd name="T14" fmla="*/ 243 w 549"/>
                <a:gd name="T15" fmla="*/ 651 h 669"/>
                <a:gd name="T16" fmla="*/ 273 w 549"/>
                <a:gd name="T17" fmla="*/ 639 h 669"/>
                <a:gd name="T18" fmla="*/ 303 w 549"/>
                <a:gd name="T19" fmla="*/ 651 h 669"/>
                <a:gd name="T20" fmla="*/ 528 w 549"/>
                <a:gd name="T21" fmla="*/ 432 h 669"/>
                <a:gd name="T22" fmla="*/ 393 w 549"/>
                <a:gd name="T23" fmla="*/ 222 h 669"/>
                <a:gd name="T24" fmla="*/ 255 w 549"/>
                <a:gd name="T25" fmla="*/ 198 h 669"/>
                <a:gd name="T26" fmla="*/ 279 w 549"/>
                <a:gd name="T27" fmla="*/ 195 h 669"/>
                <a:gd name="T28" fmla="*/ 267 w 549"/>
                <a:gd name="T29" fmla="*/ 153 h 669"/>
                <a:gd name="T30" fmla="*/ 249 w 549"/>
                <a:gd name="T31" fmla="*/ 117 h 669"/>
                <a:gd name="T32" fmla="*/ 183 w 549"/>
                <a:gd name="T33" fmla="*/ 57 h 669"/>
                <a:gd name="T34" fmla="*/ 168 w 549"/>
                <a:gd name="T35" fmla="*/ 108 h 669"/>
                <a:gd name="T36" fmla="*/ 219 w 549"/>
                <a:gd name="T37" fmla="*/ 138 h 669"/>
                <a:gd name="T38" fmla="*/ 255 w 549"/>
                <a:gd name="T39" fmla="*/ 19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9" h="669">
                  <a:moveTo>
                    <a:pt x="501" y="36"/>
                  </a:moveTo>
                  <a:cubicBezTo>
                    <a:pt x="303" y="0"/>
                    <a:pt x="279" y="162"/>
                    <a:pt x="279" y="162"/>
                  </a:cubicBezTo>
                  <a:cubicBezTo>
                    <a:pt x="441" y="222"/>
                    <a:pt x="501" y="36"/>
                    <a:pt x="501" y="36"/>
                  </a:cubicBezTo>
                  <a:close/>
                  <a:moveTo>
                    <a:pt x="393" y="222"/>
                  </a:moveTo>
                  <a:cubicBezTo>
                    <a:pt x="351" y="216"/>
                    <a:pt x="309" y="225"/>
                    <a:pt x="273" y="246"/>
                  </a:cubicBezTo>
                  <a:cubicBezTo>
                    <a:pt x="237" y="225"/>
                    <a:pt x="198" y="216"/>
                    <a:pt x="156" y="222"/>
                  </a:cubicBezTo>
                  <a:cubicBezTo>
                    <a:pt x="60" y="243"/>
                    <a:pt x="0" y="342"/>
                    <a:pt x="18" y="432"/>
                  </a:cubicBezTo>
                  <a:cubicBezTo>
                    <a:pt x="39" y="525"/>
                    <a:pt x="138" y="669"/>
                    <a:pt x="243" y="651"/>
                  </a:cubicBezTo>
                  <a:cubicBezTo>
                    <a:pt x="255" y="648"/>
                    <a:pt x="264" y="645"/>
                    <a:pt x="273" y="639"/>
                  </a:cubicBezTo>
                  <a:cubicBezTo>
                    <a:pt x="282" y="645"/>
                    <a:pt x="294" y="648"/>
                    <a:pt x="303" y="651"/>
                  </a:cubicBezTo>
                  <a:cubicBezTo>
                    <a:pt x="408" y="669"/>
                    <a:pt x="510" y="525"/>
                    <a:pt x="528" y="432"/>
                  </a:cubicBezTo>
                  <a:cubicBezTo>
                    <a:pt x="549" y="342"/>
                    <a:pt x="486" y="243"/>
                    <a:pt x="393" y="222"/>
                  </a:cubicBezTo>
                  <a:close/>
                  <a:moveTo>
                    <a:pt x="255" y="198"/>
                  </a:moveTo>
                  <a:cubicBezTo>
                    <a:pt x="279" y="195"/>
                    <a:pt x="279" y="195"/>
                    <a:pt x="279" y="195"/>
                  </a:cubicBezTo>
                  <a:cubicBezTo>
                    <a:pt x="276" y="180"/>
                    <a:pt x="273" y="168"/>
                    <a:pt x="267" y="153"/>
                  </a:cubicBezTo>
                  <a:cubicBezTo>
                    <a:pt x="261" y="141"/>
                    <a:pt x="258" y="129"/>
                    <a:pt x="249" y="117"/>
                  </a:cubicBezTo>
                  <a:cubicBezTo>
                    <a:pt x="234" y="93"/>
                    <a:pt x="213" y="69"/>
                    <a:pt x="183" y="57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86" y="111"/>
                    <a:pt x="204" y="123"/>
                    <a:pt x="219" y="138"/>
                  </a:cubicBezTo>
                  <a:cubicBezTo>
                    <a:pt x="234" y="156"/>
                    <a:pt x="246" y="177"/>
                    <a:pt x="255" y="1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" name="Oval 113"/>
          <p:cNvSpPr/>
          <p:nvPr/>
        </p:nvSpPr>
        <p:spPr bwMode="gray">
          <a:xfrm>
            <a:off x="750733" y="2780066"/>
            <a:ext cx="1397486" cy="13974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7" name="Group 9"/>
          <p:cNvGrpSpPr>
            <a:grpSpLocks noChangeAspect="1"/>
          </p:cNvGrpSpPr>
          <p:nvPr/>
        </p:nvGrpSpPr>
        <p:grpSpPr bwMode="auto">
          <a:xfrm>
            <a:off x="1163245" y="3021738"/>
            <a:ext cx="572462" cy="881847"/>
            <a:chOff x="2213" y="1963"/>
            <a:chExt cx="581" cy="895"/>
          </a:xfrm>
        </p:grpSpPr>
        <p:sp>
          <p:nvSpPr>
            <p:cNvPr id="10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213" y="1963"/>
              <a:ext cx="581" cy="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"/>
            <p:cNvSpPr>
              <a:spLocks noChangeArrowheads="1"/>
            </p:cNvSpPr>
            <p:nvPr/>
          </p:nvSpPr>
          <p:spPr bwMode="auto">
            <a:xfrm>
              <a:off x="2363" y="1959"/>
              <a:ext cx="261" cy="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430" y="2242"/>
              <a:ext cx="143" cy="133"/>
            </a:xfrm>
            <a:custGeom>
              <a:avLst/>
              <a:gdLst>
                <a:gd name="T0" fmla="*/ 18 w 36"/>
                <a:gd name="T1" fmla="*/ 34 h 34"/>
                <a:gd name="T2" fmla="*/ 36 w 36"/>
                <a:gd name="T3" fmla="*/ 0 h 34"/>
                <a:gd name="T4" fmla="*/ 0 w 36"/>
                <a:gd name="T5" fmla="*/ 0 h 34"/>
                <a:gd name="T6" fmla="*/ 18 w 36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30" y="34"/>
                    <a:pt x="35" y="3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0"/>
                    <a:pt x="6" y="34"/>
                    <a:pt x="18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2209" y="2242"/>
              <a:ext cx="585" cy="636"/>
            </a:xfrm>
            <a:custGeom>
              <a:avLst/>
              <a:gdLst>
                <a:gd name="T0" fmla="*/ 110 w 148"/>
                <a:gd name="T1" fmla="*/ 0 h 162"/>
                <a:gd name="T2" fmla="*/ 101 w 148"/>
                <a:gd name="T3" fmla="*/ 0 h 162"/>
                <a:gd name="T4" fmla="*/ 78 w 148"/>
                <a:gd name="T5" fmla="*/ 42 h 162"/>
                <a:gd name="T6" fmla="*/ 78 w 148"/>
                <a:gd name="T7" fmla="*/ 89 h 162"/>
                <a:gd name="T8" fmla="*/ 85 w 148"/>
                <a:gd name="T9" fmla="*/ 100 h 162"/>
                <a:gd name="T10" fmla="*/ 74 w 148"/>
                <a:gd name="T11" fmla="*/ 111 h 162"/>
                <a:gd name="T12" fmla="*/ 63 w 148"/>
                <a:gd name="T13" fmla="*/ 100 h 162"/>
                <a:gd name="T14" fmla="*/ 70 w 148"/>
                <a:gd name="T15" fmla="*/ 89 h 162"/>
                <a:gd name="T16" fmla="*/ 70 w 148"/>
                <a:gd name="T17" fmla="*/ 43 h 162"/>
                <a:gd name="T18" fmla="*/ 47 w 148"/>
                <a:gd name="T19" fmla="*/ 0 h 162"/>
                <a:gd name="T20" fmla="*/ 37 w 148"/>
                <a:gd name="T21" fmla="*/ 0 h 162"/>
                <a:gd name="T22" fmla="*/ 0 w 148"/>
                <a:gd name="T23" fmla="*/ 42 h 162"/>
                <a:gd name="T24" fmla="*/ 0 w 148"/>
                <a:gd name="T25" fmla="*/ 143 h 162"/>
                <a:gd name="T26" fmla="*/ 25 w 148"/>
                <a:gd name="T27" fmla="*/ 143 h 162"/>
                <a:gd name="T28" fmla="*/ 25 w 148"/>
                <a:gd name="T29" fmla="*/ 45 h 162"/>
                <a:gd name="T30" fmla="*/ 34 w 148"/>
                <a:gd name="T31" fmla="*/ 45 h 162"/>
                <a:gd name="T32" fmla="*/ 34 w 148"/>
                <a:gd name="T33" fmla="*/ 157 h 162"/>
                <a:gd name="T34" fmla="*/ 115 w 148"/>
                <a:gd name="T35" fmla="*/ 157 h 162"/>
                <a:gd name="T36" fmla="*/ 115 w 148"/>
                <a:gd name="T37" fmla="*/ 45 h 162"/>
                <a:gd name="T38" fmla="*/ 123 w 148"/>
                <a:gd name="T39" fmla="*/ 45 h 162"/>
                <a:gd name="T40" fmla="*/ 123 w 148"/>
                <a:gd name="T41" fmla="*/ 143 h 162"/>
                <a:gd name="T42" fmla="*/ 148 w 148"/>
                <a:gd name="T43" fmla="*/ 143 h 162"/>
                <a:gd name="T44" fmla="*/ 148 w 148"/>
                <a:gd name="T45" fmla="*/ 43 h 162"/>
                <a:gd name="T46" fmla="*/ 110 w 148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62">
                  <a:moveTo>
                    <a:pt x="11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0" y="30"/>
                    <a:pt x="92" y="42"/>
                    <a:pt x="78" y="42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3" y="91"/>
                    <a:pt x="85" y="95"/>
                    <a:pt x="85" y="100"/>
                  </a:cubicBezTo>
                  <a:cubicBezTo>
                    <a:pt x="85" y="106"/>
                    <a:pt x="80" y="111"/>
                    <a:pt x="74" y="111"/>
                  </a:cubicBezTo>
                  <a:cubicBezTo>
                    <a:pt x="68" y="111"/>
                    <a:pt x="63" y="106"/>
                    <a:pt x="63" y="100"/>
                  </a:cubicBezTo>
                  <a:cubicBezTo>
                    <a:pt x="63" y="95"/>
                    <a:pt x="65" y="91"/>
                    <a:pt x="70" y="89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56" y="43"/>
                    <a:pt x="48" y="30"/>
                    <a:pt x="4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62"/>
                    <a:pt x="25" y="162"/>
                    <a:pt x="25" y="1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62"/>
                    <a:pt x="148" y="162"/>
                    <a:pt x="148" y="1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21"/>
                    <a:pt x="136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4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784351"/>
            <a:ext cx="8378328" cy="4605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Government must be a good business partner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Premiums must cover the cost of providing medical care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Must ensure rules promote continuous coverage and affordability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Need to continue to promote innovation and a robust competitive private market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 for a </a:t>
            </a:r>
            <a:r>
              <a:rPr lang="en-US" smtClean="0"/>
              <a:t>Viable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43" y="2111921"/>
            <a:ext cx="2578114" cy="1327886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991300" y="3913024"/>
            <a:ext cx="7209534" cy="8771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cap="all" spc="-1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Shaping the Future</a:t>
            </a:r>
          </a:p>
        </p:txBody>
      </p:sp>
    </p:spTree>
    <p:extLst>
      <p:ext uri="{BB962C8B-B14F-4D97-AF65-F5344CB8AC3E}">
        <p14:creationId xmlns:p14="http://schemas.microsoft.com/office/powerpoint/2010/main" val="1366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BCBSA Template">
  <a:themeElements>
    <a:clrScheme name="BCBSA">
      <a:dk1>
        <a:sysClr val="windowText" lastClr="000000"/>
      </a:dk1>
      <a:lt1>
        <a:sysClr val="window" lastClr="FFFFFF"/>
      </a:lt1>
      <a:dk2>
        <a:srgbClr val="CCE1EC"/>
      </a:dk2>
      <a:lt2>
        <a:srgbClr val="8FCAE7"/>
      </a:lt2>
      <a:accent1>
        <a:srgbClr val="0094D7"/>
      </a:accent1>
      <a:accent2>
        <a:srgbClr val="006086"/>
      </a:accent2>
      <a:accent3>
        <a:srgbClr val="003359"/>
      </a:accent3>
      <a:accent4>
        <a:srgbClr val="F1E5C7"/>
      </a:accent4>
      <a:accent5>
        <a:srgbClr val="8B6900"/>
      </a:accent5>
      <a:accent6>
        <a:srgbClr val="BF311A"/>
      </a:accent6>
      <a:hlink>
        <a:srgbClr val="0094D7"/>
      </a:hlink>
      <a:folHlink>
        <a:srgbClr val="1E1E1E"/>
      </a:folHlink>
    </a:clrScheme>
    <a:fontScheme name="BCBS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IVIDER PAGES">
  <a:themeElements>
    <a:clrScheme name="BCBSA">
      <a:dk1>
        <a:sysClr val="windowText" lastClr="000000"/>
      </a:dk1>
      <a:lt1>
        <a:sysClr val="window" lastClr="FFFFFF"/>
      </a:lt1>
      <a:dk2>
        <a:srgbClr val="CCE1EC"/>
      </a:dk2>
      <a:lt2>
        <a:srgbClr val="8FCAE7"/>
      </a:lt2>
      <a:accent1>
        <a:srgbClr val="0094D7"/>
      </a:accent1>
      <a:accent2>
        <a:srgbClr val="006086"/>
      </a:accent2>
      <a:accent3>
        <a:srgbClr val="003359"/>
      </a:accent3>
      <a:accent4>
        <a:srgbClr val="F1E5C7"/>
      </a:accent4>
      <a:accent5>
        <a:srgbClr val="8B6900"/>
      </a:accent5>
      <a:accent6>
        <a:srgbClr val="BF311A"/>
      </a:accent6>
      <a:hlink>
        <a:srgbClr val="0094D7"/>
      </a:hlink>
      <a:folHlink>
        <a:srgbClr val="1E1E1E"/>
      </a:folHlink>
    </a:clrScheme>
    <a:fontScheme name="BCBS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CBSA Template">
  <a:themeElements>
    <a:clrScheme name="BCBSA">
      <a:dk1>
        <a:sysClr val="windowText" lastClr="000000"/>
      </a:dk1>
      <a:lt1>
        <a:sysClr val="window" lastClr="FFFFFF"/>
      </a:lt1>
      <a:dk2>
        <a:srgbClr val="CCE1EC"/>
      </a:dk2>
      <a:lt2>
        <a:srgbClr val="8FCAE7"/>
      </a:lt2>
      <a:accent1>
        <a:srgbClr val="0094D7"/>
      </a:accent1>
      <a:accent2>
        <a:srgbClr val="006086"/>
      </a:accent2>
      <a:accent3>
        <a:srgbClr val="003359"/>
      </a:accent3>
      <a:accent4>
        <a:srgbClr val="F1E5C7"/>
      </a:accent4>
      <a:accent5>
        <a:srgbClr val="8B6900"/>
      </a:accent5>
      <a:accent6>
        <a:srgbClr val="BF311A"/>
      </a:accent6>
      <a:hlink>
        <a:srgbClr val="0094D7"/>
      </a:hlink>
      <a:folHlink>
        <a:srgbClr val="1E1E1E"/>
      </a:folHlink>
    </a:clrScheme>
    <a:fontScheme name="BCBS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5982</TotalTime>
  <Words>240</Words>
  <Application>Microsoft Office PowerPoint</Application>
  <PresentationFormat>On-screen Show (4:3)</PresentationFormat>
  <Paragraphs>46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BCBSA Template</vt:lpstr>
      <vt:lpstr>DIVIDER PAGES</vt:lpstr>
      <vt:lpstr>1_BCBSA Template</vt:lpstr>
      <vt:lpstr>Experiences with  the Marketplace</vt:lpstr>
      <vt:lpstr>Agenda</vt:lpstr>
      <vt:lpstr>Covering a new population: Observations about Marketplace enrollees </vt:lpstr>
      <vt:lpstr>Covering a new population: Observations about Marketplace enrollees </vt:lpstr>
      <vt:lpstr>Covering a new population: Observations  about Marketplace Enrollees </vt:lpstr>
      <vt:lpstr>Keeping people healthy</vt:lpstr>
      <vt:lpstr>What’s Needed for a Viable Market</vt:lpstr>
      <vt:lpstr>PowerPoint Presentation</vt:lpstr>
    </vt:vector>
  </TitlesOfParts>
  <Company>Blue Cross Blue Shield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jewillia</dc:creator>
  <cp:lastModifiedBy>Katie Rubinger</cp:lastModifiedBy>
  <cp:revision>504</cp:revision>
  <cp:lastPrinted>2016-07-14T20:48:11Z</cp:lastPrinted>
  <dcterms:created xsi:type="dcterms:W3CDTF">2011-02-15T16:50:41Z</dcterms:created>
  <dcterms:modified xsi:type="dcterms:W3CDTF">2016-07-14T20:48:35Z</dcterms:modified>
</cp:coreProperties>
</file>