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0" r:id="rId2"/>
    <p:sldId id="321" r:id="rId3"/>
    <p:sldId id="357" r:id="rId4"/>
    <p:sldId id="262" r:id="rId5"/>
    <p:sldId id="358" r:id="rId6"/>
    <p:sldId id="361" r:id="rId7"/>
    <p:sldId id="359" r:id="rId8"/>
    <p:sldId id="362" r:id="rId9"/>
    <p:sldId id="287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brina Corlette" initials="SC" lastIdx="4" clrIdx="0"/>
  <p:cmAuthor id="1" name="Justin Giovannelli" initials="JMG" lastIdx="1" clrIdx="1"/>
  <p:cmAuthor id="2" name="Kevin Lucia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B0"/>
    <a:srgbClr val="ECEDB5"/>
    <a:srgbClr val="E5E6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0189" autoAdjust="0"/>
  </p:normalViewPr>
  <p:slideViewPr>
    <p:cSldViewPr>
      <p:cViewPr>
        <p:scale>
          <a:sx n="91" d="100"/>
          <a:sy n="91" d="100"/>
        </p:scale>
        <p:origin x="-51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08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Kevin Lucia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7/15/2016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430784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Trends in Coverage and Affordability on the ACA Marketplaces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80802E2-6928-4244-A038-34ACE716F5A2}" type="slidenum"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845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4532A71-7B5D-4A52-8E5A-4C02BFA4AA47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D29CBE5-77C0-4AAE-870A-EE1F7F8A4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8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545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8A27F-E77C-4C32-8C0C-232130B8DA9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77D0-4274-4AE0-A250-BCF04B043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4572000"/>
            <a:ext cx="2819400" cy="20944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276600"/>
            <a:ext cx="8305800" cy="10668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Baskerville Old Face" pitchFamily="18" charset="0"/>
                <a:cs typeface="Times New Roman" pitchFamily="18" charset="0"/>
              </a:rPr>
              <a:t>Alliance For Health Care Reform</a:t>
            </a:r>
            <a:r>
              <a:rPr lang="en-US" sz="2400" b="0" cap="none" dirty="0" smtClean="0">
                <a:solidFill>
                  <a:schemeClr val="tx2"/>
                </a:solidFill>
                <a:latin typeface="Baskerville Old Face" pitchFamily="18" charset="0"/>
                <a:cs typeface="Times New Roman" pitchFamily="18" charset="0"/>
              </a:rPr>
              <a:t/>
            </a:r>
            <a:br>
              <a:rPr lang="en-US" sz="2400" b="0" cap="none" dirty="0" smtClean="0">
                <a:solidFill>
                  <a:schemeClr val="tx2"/>
                </a:solidFill>
                <a:latin typeface="Baskerville Old Face" pitchFamily="18" charset="0"/>
                <a:cs typeface="Times New Roman" pitchFamily="18" charset="0"/>
              </a:rPr>
            </a:br>
            <a:r>
              <a:rPr lang="en-US" sz="2400" b="0" cap="none" dirty="0" smtClean="0">
                <a:solidFill>
                  <a:schemeClr val="tx2"/>
                </a:solidFill>
                <a:latin typeface="Baskerville Old Face" pitchFamily="18" charset="0"/>
                <a:cs typeface="Times New Roman" pitchFamily="18" charset="0"/>
              </a:rPr>
              <a:t> </a:t>
            </a:r>
            <a:endParaRPr lang="en-US" sz="1800" b="0" cap="none" dirty="0">
              <a:solidFill>
                <a:schemeClr val="tx2"/>
              </a:solidFill>
              <a:latin typeface="Baskerville Old Face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4" y="0"/>
            <a:ext cx="6553200" cy="1400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1981200"/>
            <a:ext cx="7315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Baskerville Old Face" pitchFamily="18" charset="0"/>
                <a:cs typeface="Times New Roman" pitchFamily="18" charset="0"/>
              </a:rPr>
              <a:t>Trends in Coverage and Affordability on the ACA Marketplaces  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Baskerville Old Face" pitchFamily="18" charset="0"/>
                <a:cs typeface="Times New Roman" pitchFamily="18" charset="0"/>
              </a:rPr>
              <a:t>July 15, 2016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4930914"/>
            <a:ext cx="3124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Baskerville Old Face" pitchFamily="18" charset="0"/>
              </a:rPr>
              <a:t>Kevin Lucia, M.H.P., J.D.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Baskerville Old Face" pitchFamily="18" charset="0"/>
              </a:rPr>
              <a:t>Research Professor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Baskerville Old Face" pitchFamily="18" charset="0"/>
              </a:rPr>
              <a:t>Georgetown University</a:t>
            </a:r>
            <a:endParaRPr lang="en-US" sz="2000" dirty="0">
              <a:solidFill>
                <a:schemeClr val="tx2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15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49808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1F497D"/>
                </a:solidFill>
                <a:latin typeface="Baskerville Old Face" pitchFamily="18" charset="0"/>
              </a:rPr>
              <a:t>Overview</a:t>
            </a:r>
            <a:endParaRPr lang="en-US" sz="4000" b="1" dirty="0">
              <a:solidFill>
                <a:srgbClr val="1F497D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35052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400" dirty="0" smtClean="0">
                <a:latin typeface="Baskerville Old Face" pitchFamily="18" charset="0"/>
                <a:cs typeface="Times New Roman" pitchFamily="18" charset="0"/>
              </a:rPr>
              <a:t>Insurer Participation in the Marketplaces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400" dirty="0" smtClean="0">
              <a:latin typeface="Baskerville Old Face" pitchFamily="18" charset="0"/>
              <a:cs typeface="Times New Roman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400" dirty="0" smtClean="0">
                <a:latin typeface="Baskerville Old Face" pitchFamily="18" charset="0"/>
                <a:cs typeface="Times New Roman" pitchFamily="18" charset="0"/>
              </a:rPr>
              <a:t>Beyond UnitedHealthcare in 2017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400" dirty="0">
              <a:latin typeface="Baskerville Old Face" pitchFamily="18" charset="0"/>
              <a:cs typeface="Times New Roman" pitchFamily="18" charset="0"/>
            </a:endParaRPr>
          </a:p>
          <a:p>
            <a:pPr marL="342900" lvl="1" indent="-3429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sz="2400" dirty="0" smtClean="0">
                <a:latin typeface="Baskerville Old Face" pitchFamily="18" charset="0"/>
                <a:cs typeface="Times New Roman" pitchFamily="18" charset="0"/>
              </a:rPr>
              <a:t>Federal Considerations and Ongoing Concerns</a:t>
            </a:r>
          </a:p>
        </p:txBody>
      </p:sp>
      <p:pic>
        <p:nvPicPr>
          <p:cNvPr id="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723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1F497D"/>
                </a:solidFill>
                <a:latin typeface="Baskerville Old Face" pitchFamily="18" charset="0"/>
              </a:rPr>
              <a:t>Insurer Participation in the Marketplaces</a:t>
            </a:r>
            <a:endParaRPr lang="en-US" b="1" dirty="0">
              <a:solidFill>
                <a:srgbClr val="1F497D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4648200"/>
          </a:xfrm>
        </p:spPr>
        <p:txBody>
          <a:bodyPr>
            <a:normAutofit fontScale="400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5100" b="1" dirty="0" smtClean="0">
                <a:latin typeface="Baskerville Old Face" pitchFamily="18" charset="0"/>
                <a:cs typeface="Times New Roman" pitchFamily="18" charset="0"/>
              </a:rPr>
              <a:t>In 2016, insurer participation in the marketplace remained relative stable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5100" b="1" dirty="0" smtClean="0">
                <a:latin typeface="Baskerville Old Face" pitchFamily="18" charset="0"/>
                <a:cs typeface="Times New Roman" pitchFamily="18" charset="0"/>
              </a:rPr>
              <a:t>Nine</a:t>
            </a:r>
            <a:r>
              <a:rPr lang="en-US" sz="5100" dirty="0" smtClean="0">
                <a:latin typeface="Baskerville Old Face" pitchFamily="18" charset="0"/>
                <a:cs typeface="Times New Roman" pitchFamily="18" charset="0"/>
              </a:rPr>
              <a:t> SBMs experienced no net change, while </a:t>
            </a:r>
            <a:r>
              <a:rPr lang="en-US" sz="5100" b="1" dirty="0" smtClean="0">
                <a:latin typeface="Baskerville Old Face" pitchFamily="18" charset="0"/>
                <a:cs typeface="Times New Roman" pitchFamily="18" charset="0"/>
              </a:rPr>
              <a:t>three</a:t>
            </a:r>
            <a:r>
              <a:rPr lang="en-US" sz="5100" dirty="0" smtClean="0">
                <a:latin typeface="Baskerville Old Face" pitchFamily="18" charset="0"/>
                <a:cs typeface="Times New Roman" pitchFamily="18" charset="0"/>
              </a:rPr>
              <a:t> saw a net gain and </a:t>
            </a:r>
            <a:r>
              <a:rPr lang="en-US" sz="5100" b="1" dirty="0" smtClean="0">
                <a:latin typeface="Baskerville Old Face" pitchFamily="18" charset="0"/>
                <a:cs typeface="Times New Roman" pitchFamily="18" charset="0"/>
              </a:rPr>
              <a:t>five</a:t>
            </a:r>
            <a:r>
              <a:rPr lang="en-US" sz="5100" dirty="0" smtClean="0">
                <a:latin typeface="Baskerville Old Face" pitchFamily="18" charset="0"/>
                <a:cs typeface="Times New Roman" pitchFamily="18" charset="0"/>
              </a:rPr>
              <a:t> realized a decline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5100" dirty="0" smtClean="0">
                <a:latin typeface="Baskerville Old Face" pitchFamily="18" charset="0"/>
                <a:cs typeface="Times New Roman" pitchFamily="18" charset="0"/>
              </a:rPr>
              <a:t>HHS reported a similar trend in the FFM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5100" dirty="0" smtClean="0">
                <a:latin typeface="Baskerville Old Face" pitchFamily="18" charset="0"/>
                <a:cs typeface="Times New Roman" pitchFamily="18" charset="0"/>
              </a:rPr>
              <a:t>Analysis shows more stability than news coverage would suggest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sz="5100" b="1" dirty="0" smtClean="0">
              <a:latin typeface="Baskerville Old Face" pitchFamily="18" charset="0"/>
              <a:cs typeface="Times New Roman" pitchFamily="18" charset="0"/>
            </a:endParaRP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sz="2500" b="1" dirty="0" smtClean="0">
              <a:latin typeface="Baskerville Old Face" pitchFamily="18" charset="0"/>
              <a:cs typeface="Times New Roman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5100" b="1" dirty="0" smtClean="0">
                <a:latin typeface="Baskerville Old Face" pitchFamily="18" charset="0"/>
                <a:cs typeface="Times New Roman" pitchFamily="18" charset="0"/>
              </a:rPr>
              <a:t>Moving into 2017</a:t>
            </a:r>
            <a:r>
              <a:rPr lang="is-IS" sz="5100" b="1" dirty="0" smtClean="0">
                <a:latin typeface="Baskerville Old Face" pitchFamily="18" charset="0"/>
                <a:cs typeface="Times New Roman" pitchFamily="18" charset="0"/>
              </a:rPr>
              <a:t>…</a:t>
            </a:r>
            <a:r>
              <a:rPr lang="en-US" sz="5100" b="1" dirty="0" smtClean="0">
                <a:latin typeface="Baskerville Old Face" pitchFamily="18" charset="0"/>
                <a:cs typeface="Times New Roman" pitchFamily="18" charset="0"/>
              </a:rPr>
              <a:t> 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5100" dirty="0" smtClean="0">
                <a:latin typeface="Baskerville Old Face" pitchFamily="18" charset="0"/>
                <a:cs typeface="Times New Roman" pitchFamily="18" charset="0"/>
              </a:rPr>
              <a:t>Despite recent announcements of insurer departures, including United</a:t>
            </a:r>
            <a:r>
              <a:rPr lang="en-US" sz="5100" dirty="0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5100" dirty="0" smtClean="0">
                <a:latin typeface="Baskerville Old Face" pitchFamily="18" charset="0"/>
                <a:cs typeface="Times New Roman" pitchFamily="18" charset="0"/>
              </a:rPr>
              <a:t>and multiple CO-OPs, we need to look broadly at participation trends relating to new entrants, expanded service areas, and local competition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sz="5100" b="1" dirty="0" smtClean="0">
              <a:latin typeface="Baskerville Old Face" pitchFamily="18" charset="0"/>
              <a:cs typeface="Times New Roman" pitchFamily="18" charset="0"/>
            </a:endParaRP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sz="2500" b="1" dirty="0" smtClean="0">
              <a:latin typeface="Baskerville Old Face" pitchFamily="18" charset="0"/>
              <a:cs typeface="Times New Roman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5100" b="1" dirty="0" smtClean="0">
                <a:latin typeface="Baskerville Old Face" pitchFamily="18" charset="0"/>
                <a:cs typeface="Times New Roman" pitchFamily="18" charset="0"/>
              </a:rPr>
              <a:t>Could insurer participation rules stimulate increased competition?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5100" dirty="0" smtClean="0">
                <a:latin typeface="Baskerville Old Face" pitchFamily="18" charset="0"/>
                <a:cs typeface="Times New Roman" pitchFamily="18" charset="0"/>
              </a:rPr>
              <a:t>Many SBMs have used insurer participation rules as a lever for driving competition; some indications of success</a:t>
            </a:r>
          </a:p>
          <a:p>
            <a:endParaRPr lang="en-US" sz="2400" b="1" dirty="0" smtClean="0">
              <a:latin typeface="Baskerville Old Face" pitchFamily="18" charset="0"/>
              <a:cs typeface="Times New Roman" pitchFamily="18" charset="0"/>
            </a:endParaRPr>
          </a:p>
          <a:p>
            <a:endParaRPr lang="en-US" sz="3700" b="1" dirty="0" smtClean="0">
              <a:latin typeface="Baskerville Old Face" pitchFamily="18" charset="0"/>
              <a:cs typeface="Times New Roman" pitchFamily="18" charset="0"/>
            </a:endParaRPr>
          </a:p>
        </p:txBody>
      </p:sp>
      <p:pic>
        <p:nvPicPr>
          <p:cNvPr id="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3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1F497D"/>
                </a:solidFill>
                <a:latin typeface="Baskerville Old Face" pitchFamily="18" charset="0"/>
              </a:rPr>
              <a:t>Looking Beyond UnitedHealthcare: Varying Perspectives Exist</a:t>
            </a:r>
            <a:endParaRPr lang="en-US" sz="4000" b="1" dirty="0">
              <a:solidFill>
                <a:srgbClr val="1F497D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39624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While UnitedHealthcare is one of the nation’s largest insurers, it’s important to consider its role in the marketplaces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Was slow to enter the marketplaces and expanded rapidly 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Baskerville Old Face" pitchFamily="18" charset="0"/>
                <a:cs typeface="Times New Roman" pitchFamily="18" charset="0"/>
              </a:rPr>
              <a:t>Has not always played a major role in driving competition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Baskerville Old Face" pitchFamily="18" charset="0"/>
                <a:cs typeface="Times New Roman" pitchFamily="18" charset="0"/>
              </a:rPr>
              <a:t>Maintains a modest share of marketplace enrollment 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sz="2000" dirty="0" smtClean="0">
              <a:latin typeface="Baskerville Old Face" pitchFamily="18" charset="0"/>
              <a:cs typeface="Times New Roman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A balanced analysis requires a broader perspective of marketplace </a:t>
            </a:r>
            <a:r>
              <a:rPr lang="en-US" sz="2000" b="1" dirty="0">
                <a:latin typeface="Baskerville Old Face" pitchFamily="18" charset="0"/>
                <a:cs typeface="Times New Roman" pitchFamily="18" charset="0"/>
              </a:rPr>
              <a:t>s</a:t>
            </a: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tability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Baskerville Old Face" pitchFamily="18" charset="0"/>
                <a:cs typeface="Times New Roman" pitchFamily="18" charset="0"/>
              </a:rPr>
              <a:t>Looked to the largest, publicly traded insurers participating in the marketplaces and reviewed first quarter earnings calls and financial statements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Baskerville Old Face" pitchFamily="18" charset="0"/>
                <a:cs typeface="Times New Roman" pitchFamily="18" charset="0"/>
              </a:rPr>
              <a:t>Realized other experiences and perspectives on the marketplace exist</a:t>
            </a:r>
          </a:p>
          <a:p>
            <a:endParaRPr lang="en-US" sz="2000" b="1" dirty="0" smtClean="0">
              <a:latin typeface="Baskerville Old Face" pitchFamily="18" charset="0"/>
              <a:cs typeface="Times New Roman" pitchFamily="18" charset="0"/>
            </a:endParaRPr>
          </a:p>
          <a:p>
            <a:pPr lvl="1"/>
            <a:endParaRPr lang="en-US" b="1" dirty="0" smtClean="0">
              <a:latin typeface="Baskerville Old Face" pitchFamily="18" charset="0"/>
              <a:cs typeface="Times New Roman" pitchFamily="18" charset="0"/>
            </a:endParaRPr>
          </a:p>
        </p:txBody>
      </p:sp>
      <p:pic>
        <p:nvPicPr>
          <p:cNvPr id="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723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05800" cy="4038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Insurers are not withdrawing from the marketplaces en masse 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There appears to be along term </a:t>
            </a:r>
            <a:r>
              <a:rPr lang="en-US" sz="2000" b="1" dirty="0">
                <a:latin typeface="Baskerville Old Face" pitchFamily="18" charset="0"/>
                <a:cs typeface="Times New Roman" pitchFamily="18" charset="0"/>
              </a:rPr>
              <a:t>committed to the </a:t>
            </a: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marketplaces 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Baskerville Old Face" pitchFamily="18" charset="0"/>
                <a:cs typeface="Times New Roman" pitchFamily="18" charset="0"/>
              </a:rPr>
              <a:t>For example, Anthem noted continued participation in 14 marketplaces and the potential for future expansion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sz="2000" b="1" dirty="0" smtClean="0">
              <a:latin typeface="Baskerville Old Face" pitchFamily="18" charset="0"/>
              <a:cs typeface="Times New Roman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100" dirty="0">
                <a:latin typeface="Baskerville Old Face" pitchFamily="18" charset="0"/>
                <a:cs typeface="Times New Roman" pitchFamily="18" charset="0"/>
              </a:rPr>
              <a:t>Marketplace enrollment remains stable, growing for some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100" dirty="0">
                <a:latin typeface="Baskerville Old Face" pitchFamily="18" charset="0"/>
                <a:cs typeface="Times New Roman" pitchFamily="18" charset="0"/>
              </a:rPr>
              <a:t>Most insurers experienced recent membership growth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100" dirty="0">
                <a:latin typeface="Baskerville Old Face" pitchFamily="18" charset="0"/>
                <a:cs typeface="Times New Roman" pitchFamily="18" charset="0"/>
              </a:rPr>
              <a:t>For example, Aetna reported enrollment above expectations, with a gain of about 200,000, while Molina experienced the largest total membership increase — 420,000 — in the company’s history</a:t>
            </a:r>
          </a:p>
          <a:p>
            <a:endParaRPr lang="en-US" sz="2000" b="1" dirty="0" smtClean="0">
              <a:latin typeface="Baskerville Old Face" pitchFamily="18" charset="0"/>
              <a:cs typeface="Times New Roman" pitchFamily="18" charset="0"/>
            </a:endParaRPr>
          </a:p>
          <a:p>
            <a:pPr lvl="1"/>
            <a:endParaRPr lang="en-US" sz="2000" b="1" dirty="0" smtClean="0">
              <a:latin typeface="Baskerville Old Face" pitchFamily="18" charset="0"/>
              <a:cs typeface="Times New Roman" pitchFamily="18" charset="0"/>
            </a:endParaRPr>
          </a:p>
        </p:txBody>
      </p:sp>
      <p:pic>
        <p:nvPicPr>
          <p:cNvPr id="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160" y="533400"/>
            <a:ext cx="83058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1F497D"/>
                </a:solidFill>
                <a:latin typeface="Baskerville Old Face" pitchFamily="18" charset="0"/>
              </a:rPr>
              <a:t>Beyond UnitedHealthcare: What are other, large, publicly traded insurers telling investors? </a:t>
            </a:r>
            <a:r>
              <a:rPr lang="en-US" sz="3600" b="1" dirty="0" smtClean="0">
                <a:solidFill>
                  <a:srgbClr val="1F497D"/>
                </a:solidFill>
                <a:latin typeface="Baskerville Old Face" pitchFamily="18" charset="0"/>
              </a:rPr>
              <a:t/>
            </a:r>
            <a:br>
              <a:rPr lang="en-US" sz="3600" b="1" dirty="0" smtClean="0">
                <a:solidFill>
                  <a:srgbClr val="1F497D"/>
                </a:solidFill>
                <a:latin typeface="Baskerville Old Face" pitchFamily="18" charset="0"/>
              </a:rPr>
            </a:br>
            <a:endParaRPr lang="en-US" sz="3600" b="1" dirty="0">
              <a:solidFill>
                <a:srgbClr val="1F497D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3962400"/>
          </a:xfrm>
        </p:spPr>
        <p:txBody>
          <a:bodyPr>
            <a:normAutofit fontScale="92500" lnSpcReduction="20000"/>
          </a:bodyPr>
          <a:lstStyle/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en-US" sz="2900" dirty="0" smtClean="0">
              <a:latin typeface="Baskerville Old Face"/>
              <a:cs typeface="Baskerville Old Face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100" dirty="0">
                <a:latin typeface="Baskerville Old Face" pitchFamily="18" charset="0"/>
                <a:cs typeface="Times New Roman" pitchFamily="18" charset="0"/>
              </a:rPr>
              <a:t>Risk pools continue to evolve, but some are experiencing a healthier mix than others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100" dirty="0">
                <a:latin typeface="Baskerville Old Face" pitchFamily="18" charset="0"/>
                <a:cs typeface="Times New Roman" pitchFamily="18" charset="0"/>
              </a:rPr>
              <a:t>While evidence suggests, unsurprisingly, that marketplace consumers have been sicker, on average, than enrollees in the nongroup market, the risk experiences of insurers have varied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100" dirty="0">
                <a:latin typeface="Baskerville Old Face" pitchFamily="18" charset="0"/>
                <a:cs typeface="Times New Roman" pitchFamily="18" charset="0"/>
              </a:rPr>
              <a:t>For example, Molina commented that its marketplace enrollees have been comparatively healthy, while Centene noted that its risk mix remains consistent with expectations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Insurers continue to view the marketplaces as offering unique business opportunities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For example, most insurers continue to assert that the marketplaces offer value and claim they are, for example, “well positioned” (Anthem) or in a “very good place” (Anthem) to grow and sustain this line of business</a:t>
            </a:r>
          </a:p>
          <a:p>
            <a:endParaRPr lang="en-US" sz="3200" b="1" dirty="0" smtClean="0">
              <a:latin typeface="Baskerville Old Face" pitchFamily="18" charset="0"/>
              <a:cs typeface="Times New Roman" pitchFamily="18" charset="0"/>
            </a:endParaRPr>
          </a:p>
          <a:p>
            <a:pPr lvl="1"/>
            <a:endParaRPr lang="en-US" b="1" dirty="0" smtClean="0">
              <a:latin typeface="Baskerville Old Face" pitchFamily="18" charset="0"/>
              <a:cs typeface="Times New Roman" pitchFamily="18" charset="0"/>
            </a:endParaRPr>
          </a:p>
        </p:txBody>
      </p:sp>
      <p:pic>
        <p:nvPicPr>
          <p:cNvPr id="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>
                <a:solidFill>
                  <a:srgbClr val="1F497D"/>
                </a:solidFill>
                <a:latin typeface="Baskerville Old Face" pitchFamily="18" charset="0"/>
              </a:rPr>
              <a:t>Beyond UnitedHealthcare: What are other, large, publicly traded insurers telling investors? </a:t>
            </a:r>
          </a:p>
        </p:txBody>
      </p:sp>
    </p:spTree>
    <p:extLst>
      <p:ext uri="{BB962C8B-B14F-4D97-AF65-F5344CB8AC3E}">
        <p14:creationId xmlns:p14="http://schemas.microsoft.com/office/powerpoint/2010/main" val="156304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1F497D"/>
                </a:solidFill>
                <a:latin typeface="Baskerville Old Face" pitchFamily="18" charset="0"/>
              </a:rPr>
              <a:t>Recent Federal Responses Have Attempted to Address Ongoing Concerns</a:t>
            </a:r>
            <a:endParaRPr lang="en-US" sz="4000" b="1" dirty="0">
              <a:solidFill>
                <a:srgbClr val="1F497D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39624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Baskerville Old Face" pitchFamily="18" charset="0"/>
                <a:cs typeface="Times New Roman" pitchFamily="18" charset="0"/>
              </a:rPr>
              <a:t>Insurers flagged perceived challenges to their marketplace business, such as changes to the ACA’s risk-adjustment program and tightening eligibility standards for special enrollment periods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en-US" sz="2000" dirty="0" smtClean="0">
              <a:latin typeface="Baskerville Old Face" pitchFamily="18" charset="0"/>
              <a:cs typeface="Times New Roman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Baskerville Old Face" pitchFamily="18" charset="0"/>
                <a:cs typeface="Times New Roman" pitchFamily="18" charset="0"/>
              </a:rPr>
              <a:t>Indications that federal regulators are listening to insurer concerns, such as offering changes to SEP rules, restricting the sale of short-term durational policies and considering adjustments to the risk adjustment methodology</a:t>
            </a:r>
          </a:p>
          <a:p>
            <a:pPr marL="457200" lvl="1" indent="0">
              <a:buNone/>
            </a:pPr>
            <a:endParaRPr lang="en-US" sz="1600" b="1" i="1" dirty="0" smtClean="0">
              <a:latin typeface="Baskerville Old Face" pitchFamily="18" charset="0"/>
              <a:cs typeface="Times New Roman" pitchFamily="18" charset="0"/>
            </a:endParaRPr>
          </a:p>
          <a:p>
            <a:pPr lvl="1"/>
            <a:endParaRPr lang="en-US" sz="1800" b="1" dirty="0" smtClean="0">
              <a:latin typeface="Baskerville Old Face" pitchFamily="18" charset="0"/>
              <a:cs typeface="Times New Roman" pitchFamily="18" charset="0"/>
            </a:endParaRPr>
          </a:p>
          <a:p>
            <a:endParaRPr lang="en-US" sz="3200" b="1" dirty="0" smtClean="0">
              <a:latin typeface="Baskerville Old Face" pitchFamily="18" charset="0"/>
              <a:cs typeface="Times New Roman" pitchFamily="18" charset="0"/>
            </a:endParaRPr>
          </a:p>
          <a:p>
            <a:pPr lvl="1"/>
            <a:endParaRPr lang="en-US" b="1" dirty="0" smtClean="0">
              <a:latin typeface="Baskerville Old Face" pitchFamily="18" charset="0"/>
              <a:cs typeface="Times New Roman" pitchFamily="18" charset="0"/>
            </a:endParaRPr>
          </a:p>
        </p:txBody>
      </p:sp>
      <p:pic>
        <p:nvPicPr>
          <p:cNvPr id="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602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749808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1F497D"/>
                </a:solidFill>
                <a:latin typeface="Baskerville Old Face" pitchFamily="18" charset="0"/>
              </a:rPr>
              <a:t>Looking Forward</a:t>
            </a:r>
            <a:endParaRPr lang="en-US" sz="4000" b="1" dirty="0">
              <a:solidFill>
                <a:srgbClr val="1F497D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39624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dirty="0">
                <a:latin typeface="Baskerville Old Face" pitchFamily="18" charset="0"/>
                <a:cs typeface="Times New Roman" pitchFamily="18" charset="0"/>
              </a:rPr>
              <a:t>Insurance industry doesn’t have a monolithic perspective on the </a:t>
            </a: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marketplaces</a:t>
            </a:r>
            <a:endParaRPr lang="en-US" sz="2000" b="1" dirty="0">
              <a:latin typeface="Baskerville Old Face" pitchFamily="18" charset="0"/>
              <a:cs typeface="Times New Roman" pitchFamily="18" charset="0"/>
            </a:endParaRP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200" dirty="0">
                <a:latin typeface="Baskerville Old Face" pitchFamily="18" charset="0"/>
                <a:cs typeface="Times New Roman" pitchFamily="18" charset="0"/>
              </a:rPr>
              <a:t>There are clearly insurers that see </a:t>
            </a:r>
            <a:r>
              <a:rPr lang="en-US" sz="2200" dirty="0" smtClean="0">
                <a:latin typeface="Baskerville Old Face" pitchFamily="18" charset="0"/>
                <a:cs typeface="Times New Roman" pitchFamily="18" charset="0"/>
              </a:rPr>
              <a:t>a business </a:t>
            </a:r>
            <a:r>
              <a:rPr lang="en-US" sz="2200" dirty="0">
                <a:latin typeface="Baskerville Old Face" pitchFamily="18" charset="0"/>
                <a:cs typeface="Times New Roman" pitchFamily="18" charset="0"/>
              </a:rPr>
              <a:t>value in marketplace </a:t>
            </a:r>
            <a:r>
              <a:rPr lang="en-US" sz="2200" dirty="0" smtClean="0">
                <a:latin typeface="Baskerville Old Face" pitchFamily="18" charset="0"/>
                <a:cs typeface="Times New Roman" pitchFamily="18" charset="0"/>
              </a:rPr>
              <a:t>participation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sz="2000" b="1" dirty="0">
              <a:latin typeface="Baskerville Old Face" pitchFamily="18" charset="0"/>
              <a:cs typeface="Times New Roman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dirty="0">
                <a:latin typeface="Baskerville Old Face" pitchFamily="18" charset="0"/>
                <a:cs typeface="Times New Roman" pitchFamily="18" charset="0"/>
              </a:rPr>
              <a:t>Not all insurers will thrive in this new and </a:t>
            </a: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developing market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200" dirty="0" smtClean="0">
                <a:latin typeface="Baskerville Old Face" pitchFamily="18" charset="0"/>
                <a:cs typeface="Times New Roman" pitchFamily="18" charset="0"/>
              </a:rPr>
              <a:t>Some </a:t>
            </a:r>
            <a:r>
              <a:rPr lang="en-US" sz="2200" dirty="0">
                <a:latin typeface="Baskerville Old Face" pitchFamily="18" charset="0"/>
                <a:cs typeface="Times New Roman" pitchFamily="18" charset="0"/>
              </a:rPr>
              <a:t>will not be able to compete in an environment where </a:t>
            </a:r>
            <a:r>
              <a:rPr lang="en-US" sz="2200" dirty="0" smtClean="0">
                <a:latin typeface="Baskerville Old Face" pitchFamily="18" charset="0"/>
                <a:cs typeface="Times New Roman" pitchFamily="18" charset="0"/>
              </a:rPr>
              <a:t>consumer </a:t>
            </a:r>
            <a:r>
              <a:rPr lang="en-US" sz="2200" dirty="0">
                <a:latin typeface="Baskerville Old Face" pitchFamily="18" charset="0"/>
                <a:cs typeface="Times New Roman" pitchFamily="18" charset="0"/>
              </a:rPr>
              <a:t>protection rules reward effective risk management and prohibit discriminatory </a:t>
            </a:r>
            <a:r>
              <a:rPr lang="en-US" sz="2200" dirty="0" smtClean="0">
                <a:latin typeface="Baskerville Old Face" pitchFamily="18" charset="0"/>
                <a:cs typeface="Times New Roman" pitchFamily="18" charset="0"/>
              </a:rPr>
              <a:t>practices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sz="2000" b="1" dirty="0" smtClean="0">
              <a:latin typeface="Baskerville Old Face" pitchFamily="18" charset="0"/>
              <a:cs typeface="Times New Roman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Federal and state policymakers </a:t>
            </a:r>
            <a:r>
              <a:rPr lang="en-US" sz="2000" b="1" dirty="0">
                <a:latin typeface="Baskerville Old Face" pitchFamily="18" charset="0"/>
                <a:cs typeface="Times New Roman" pitchFamily="18" charset="0"/>
              </a:rPr>
              <a:t>need to look for </a:t>
            </a:r>
            <a:r>
              <a:rPr lang="en-US" sz="2000" b="1" dirty="0" smtClean="0">
                <a:latin typeface="Baskerville Old Face" pitchFamily="18" charset="0"/>
                <a:cs typeface="Times New Roman" pitchFamily="18" charset="0"/>
              </a:rPr>
              <a:t>opportunities to: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Baskerville Old Face" pitchFamily="18" charset="0"/>
                <a:cs typeface="Times New Roman" pitchFamily="18" charset="0"/>
              </a:rPr>
              <a:t>tabilize </a:t>
            </a: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and diversify risk pools, improve local market competition, encourage insurers to compete on product quality rather than premium alone, and promote effective risk </a:t>
            </a:r>
            <a:r>
              <a:rPr lang="en-US" sz="2000" dirty="0" smtClean="0">
                <a:latin typeface="Baskerville Old Face" pitchFamily="18" charset="0"/>
                <a:cs typeface="Times New Roman" pitchFamily="18" charset="0"/>
              </a:rPr>
              <a:t>management</a:t>
            </a:r>
            <a:endParaRPr lang="en-US" sz="2000" dirty="0">
              <a:latin typeface="Baskerville Old Face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sz="1600" b="1" i="1" dirty="0" smtClean="0">
              <a:latin typeface="Baskerville Old Face" pitchFamily="18" charset="0"/>
              <a:cs typeface="Times New Roman" pitchFamily="18" charset="0"/>
            </a:endParaRPr>
          </a:p>
          <a:p>
            <a:pPr lvl="1"/>
            <a:endParaRPr lang="en-US" sz="1800" b="1" dirty="0" smtClean="0">
              <a:latin typeface="Baskerville Old Face" pitchFamily="18" charset="0"/>
              <a:cs typeface="Times New Roman" pitchFamily="18" charset="0"/>
            </a:endParaRPr>
          </a:p>
          <a:p>
            <a:endParaRPr lang="en-US" sz="3200" b="1" dirty="0" smtClean="0">
              <a:latin typeface="Baskerville Old Face" pitchFamily="18" charset="0"/>
              <a:cs typeface="Times New Roman" pitchFamily="18" charset="0"/>
            </a:endParaRPr>
          </a:p>
          <a:p>
            <a:pPr lvl="1"/>
            <a:endParaRPr lang="en-US" b="1" dirty="0" smtClean="0">
              <a:latin typeface="Baskerville Old Face" pitchFamily="18" charset="0"/>
              <a:cs typeface="Times New Roman" pitchFamily="18" charset="0"/>
            </a:endParaRPr>
          </a:p>
        </p:txBody>
      </p:sp>
      <p:pic>
        <p:nvPicPr>
          <p:cNvPr id="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189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057400"/>
            <a:ext cx="4114800" cy="305670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F497D"/>
                </a:solidFill>
                <a:latin typeface="Baskerville Old Face" pitchFamily="18" charset="0"/>
              </a:rPr>
              <a:t>Thank you</a:t>
            </a:r>
            <a:r>
              <a:rPr lang="en-US" b="1" dirty="0" smtClean="0">
                <a:solidFill>
                  <a:srgbClr val="1F497D"/>
                </a:solidFill>
                <a:latin typeface="Baskerville Old Face" pitchFamily="18" charset="0"/>
              </a:rPr>
              <a:t>!</a:t>
            </a:r>
            <a:endParaRPr lang="en-US" b="1" dirty="0">
              <a:solidFill>
                <a:srgbClr val="1F497D"/>
              </a:solidFill>
              <a:latin typeface="Baskerville Old Face" pitchFamily="18" charset="0"/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3810000" cy="304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latin typeface="Baskerville Old Face" pitchFamily="18" charset="0"/>
            </a:endParaRPr>
          </a:p>
          <a:p>
            <a:pPr marL="0" indent="0" algn="ctr">
              <a:buNone/>
            </a:pPr>
            <a:endParaRPr lang="en-US" b="1" dirty="0" smtClean="0">
              <a:latin typeface="Baskerville Old Face" pitchFamily="18" charset="0"/>
            </a:endParaRPr>
          </a:p>
          <a:p>
            <a:pPr marL="0" indent="0" algn="ctr">
              <a:buNone/>
            </a:pPr>
            <a:r>
              <a:rPr lang="en-US" sz="2000" b="1" dirty="0" smtClean="0">
                <a:latin typeface="Baskerville Old Face" pitchFamily="18" charset="0"/>
              </a:rPr>
              <a:t>Kevin Lucia, M.H.P., J.D.</a:t>
            </a:r>
          </a:p>
          <a:p>
            <a:pPr marL="0" indent="0" algn="ctr">
              <a:buNone/>
            </a:pPr>
            <a:r>
              <a:rPr lang="en-US" sz="1800" dirty="0" smtClean="0">
                <a:latin typeface="Baskerville Old Face" pitchFamily="18" charset="0"/>
              </a:rPr>
              <a:t>Research Professor</a:t>
            </a:r>
          </a:p>
          <a:p>
            <a:pPr marL="0" indent="0" algn="ctr">
              <a:buNone/>
            </a:pPr>
            <a:r>
              <a:rPr lang="en-US" sz="1800" dirty="0" smtClean="0">
                <a:latin typeface="Baskerville Old Face" pitchFamily="18" charset="0"/>
              </a:rPr>
              <a:t>(202) 687-4928</a:t>
            </a:r>
          </a:p>
          <a:p>
            <a:pPr marL="0" indent="0" algn="ctr">
              <a:buNone/>
            </a:pPr>
            <a:r>
              <a:rPr lang="en-US" sz="1800" dirty="0" err="1" smtClean="0">
                <a:latin typeface="Baskerville Old Face" pitchFamily="18" charset="0"/>
              </a:rPr>
              <a:t>kwl@georgetown.edu</a:t>
            </a:r>
            <a:endParaRPr lang="en-US" sz="18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52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8131</TotalTime>
  <Words>677</Words>
  <Application>Microsoft Office PowerPoint</Application>
  <PresentationFormat>On-screen Show (4:3)</PresentationFormat>
  <Paragraphs>82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Alliance For Health Care Reform  </vt:lpstr>
      <vt:lpstr>Overview</vt:lpstr>
      <vt:lpstr>Insurer Participation in the Marketplaces</vt:lpstr>
      <vt:lpstr>Looking Beyond UnitedHealthcare: Varying Perspectives Exist</vt:lpstr>
      <vt:lpstr>Beyond UnitedHealthcare: What are other, large, publicly traded insurers telling investors?  </vt:lpstr>
      <vt:lpstr>Beyond UnitedHealthcare: What are other, large, publicly traded insurers telling investors? </vt:lpstr>
      <vt:lpstr>Recent Federal Responses Have Attempted to Address Ongoing Concerns</vt:lpstr>
      <vt:lpstr>Looking Forward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 Consortium for Health Philanthropy  Annual Trustees Meeting</dc:title>
  <dc:creator>Sabrina Corlette</dc:creator>
  <cp:lastModifiedBy>Katie Rubinger</cp:lastModifiedBy>
  <cp:revision>381</cp:revision>
  <cp:lastPrinted>2016-07-14T21:54:37Z</cp:lastPrinted>
  <dcterms:created xsi:type="dcterms:W3CDTF">2013-11-17T18:39:57Z</dcterms:created>
  <dcterms:modified xsi:type="dcterms:W3CDTF">2016-07-14T21:55:15Z</dcterms:modified>
</cp:coreProperties>
</file>