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463" r:id="rId2"/>
    <p:sldId id="464" r:id="rId3"/>
    <p:sldId id="515" r:id="rId4"/>
    <p:sldId id="522" r:id="rId5"/>
    <p:sldId id="518" r:id="rId6"/>
    <p:sldId id="477" r:id="rId7"/>
    <p:sldId id="520" r:id="rId8"/>
    <p:sldId id="526" r:id="rId9"/>
    <p:sldId id="527" r:id="rId10"/>
    <p:sldId id="476" r:id="rId11"/>
    <p:sldId id="521" r:id="rId12"/>
    <p:sldId id="502" r:id="rId13"/>
  </p:sldIdLst>
  <p:sldSz cx="11887200" cy="73152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86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972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459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945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4320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9184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4048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38912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FF"/>
    <a:srgbClr val="FFFFCC"/>
    <a:srgbClr val="CCFFCC"/>
    <a:srgbClr val="FFCC99"/>
    <a:srgbClr val="CCCCFF"/>
    <a:srgbClr val="99CCFF"/>
    <a:srgbClr val="4A549A"/>
    <a:srgbClr val="6F8A5A"/>
    <a:srgbClr val="799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620" autoAdjust="0"/>
    <p:restoredTop sz="94673" autoAdjust="0"/>
  </p:normalViewPr>
  <p:slideViewPr>
    <p:cSldViewPr snapToGrid="0">
      <p:cViewPr>
        <p:scale>
          <a:sx n="75" d="100"/>
          <a:sy n="75" d="100"/>
        </p:scale>
        <p:origin x="-1014" y="-702"/>
      </p:cViewPr>
      <p:guideLst>
        <p:guide orient="horz" pos="2217"/>
        <p:guide orient="horz" pos="905"/>
        <p:guide orient="horz" pos="4425"/>
        <p:guide pos="3744"/>
        <p:guide pos="919"/>
        <p:guide pos="6873"/>
        <p:guide pos="1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2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1251">
              <a:defRPr sz="1200"/>
            </a:lvl1pPr>
          </a:lstStyle>
          <a:p>
            <a:pPr>
              <a:defRPr/>
            </a:pPr>
            <a:r>
              <a:rPr lang="en-US" sz="1450" dirty="0" smtClean="0">
                <a:latin typeface="Garamond" panose="02020404030301010803" pitchFamily="18" charset="0"/>
              </a:rPr>
              <a:t>Leigh Purvis</a:t>
            </a:r>
            <a:endParaRPr lang="en-US" sz="1450" dirty="0">
              <a:latin typeface="Garamond" panose="02020404030301010803" pitchFamily="18" charset="0"/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134" y="1"/>
            <a:ext cx="30382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1251">
              <a:defRPr sz="1200"/>
            </a:lvl1pPr>
          </a:lstStyle>
          <a:p>
            <a:pPr>
              <a:defRPr/>
            </a:pPr>
            <a:r>
              <a:rPr lang="en-US" sz="1450" dirty="0" smtClean="0">
                <a:latin typeface="Garamond" panose="02020404030301010803" pitchFamily="18" charset="0"/>
              </a:rPr>
              <a:t>April 15, 2016</a:t>
            </a:r>
            <a:endParaRPr lang="en-US" sz="1450" dirty="0">
              <a:latin typeface="Garamond" panose="02020404030301010803" pitchFamily="18" charset="0"/>
            </a:endParaRP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900"/>
            <a:ext cx="3038266" cy="4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1251">
              <a:defRPr sz="1200"/>
            </a:lvl1pPr>
          </a:lstStyle>
          <a:p>
            <a:pPr>
              <a:defRPr/>
            </a:pPr>
            <a:r>
              <a:rPr lang="en-US" sz="1450" dirty="0" smtClean="0">
                <a:latin typeface="Garamond" panose="02020404030301010803" pitchFamily="18" charset="0"/>
              </a:rPr>
              <a:t>Value-Based Pricing for Prescription Drugs: Opportunities and Challenges</a:t>
            </a:r>
            <a:endParaRPr lang="en-US" sz="1450" dirty="0">
              <a:latin typeface="Garamond" panose="02020404030301010803" pitchFamily="18" charset="0"/>
            </a:endParaRP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134" y="8831900"/>
            <a:ext cx="3038266" cy="4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1251">
              <a:defRPr sz="1200"/>
            </a:lvl1pPr>
          </a:lstStyle>
          <a:p>
            <a:pPr>
              <a:defRPr/>
            </a:pPr>
            <a:fld id="{B20794DA-1F36-455D-95B8-0C9EC8B228BF}" type="slidenum">
              <a:rPr lang="en-US" sz="1450">
                <a:latin typeface="Garamond" panose="02020404030301010803" pitchFamily="18" charset="0"/>
              </a:rPr>
              <a:pPr>
                <a:defRPr/>
              </a:pPr>
              <a:t>‹#›</a:t>
            </a:fld>
            <a:endParaRPr lang="en-US" sz="145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2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2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12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535" y="1"/>
            <a:ext cx="30382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12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3100" y="696913"/>
            <a:ext cx="5664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1" y="4415151"/>
            <a:ext cx="5609599" cy="418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04"/>
            <a:ext cx="30382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12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535" y="8830304"/>
            <a:ext cx="30382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1251">
              <a:defRPr sz="1200"/>
            </a:lvl1pPr>
          </a:lstStyle>
          <a:p>
            <a:pPr>
              <a:defRPr/>
            </a:pPr>
            <a:fld id="{EDE211B7-B7F3-419D-BF52-365AC55D5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3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4864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09728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64592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19456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F9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8034" y="4754880"/>
            <a:ext cx="8321040" cy="125984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86290" y="2844800"/>
            <a:ext cx="9002078" cy="1219200"/>
          </a:xfrm>
        </p:spPr>
        <p:txBody>
          <a:bodyPr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061460" y="6664960"/>
            <a:ext cx="3764280" cy="48768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radeGothic L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BCA41-C519-4899-B82E-600095AAD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9360" y="949961"/>
            <a:ext cx="2674620" cy="45804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5500" y="949961"/>
            <a:ext cx="7825740" cy="45804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3FC3-2A65-4725-ADA2-00546AF43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75" y="949960"/>
            <a:ext cx="6492558" cy="10481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5500" y="2155614"/>
            <a:ext cx="10698480" cy="33748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7E10-A284-408A-8902-CC0432CC2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75" y="949960"/>
            <a:ext cx="6492558" cy="10481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5500" y="2155614"/>
            <a:ext cx="5250180" cy="3374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2155614"/>
            <a:ext cx="5250180" cy="3374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29E4-351D-4CBC-8832-0D613238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68F8-AB24-48A7-8C6E-93009B166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200"/>
            </a:lvl2pPr>
            <a:lvl3pPr marL="1097280" indent="0">
              <a:buNone/>
              <a:defRPr sz="1900"/>
            </a:lvl3pPr>
            <a:lvl4pPr marL="1645920" indent="0">
              <a:buNone/>
              <a:defRPr sz="1700"/>
            </a:lvl4pPr>
            <a:lvl5pPr marL="2194560" indent="0">
              <a:buNone/>
              <a:defRPr sz="1700"/>
            </a:lvl5pPr>
            <a:lvl6pPr marL="2743200" indent="0">
              <a:buNone/>
              <a:defRPr sz="1700"/>
            </a:lvl6pPr>
            <a:lvl7pPr marL="3291840" indent="0">
              <a:buNone/>
              <a:defRPr sz="1700"/>
            </a:lvl7pPr>
            <a:lvl8pPr marL="3840480" indent="0">
              <a:buNone/>
              <a:defRPr sz="1700"/>
            </a:lvl8pPr>
            <a:lvl9pPr marL="4389120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9531-E048-41BA-869F-A5070995A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2155614"/>
            <a:ext cx="5250180" cy="33748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2155614"/>
            <a:ext cx="5250180" cy="33748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768C0-7B84-41B7-94C6-B56B20B03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8977-51FA-45E8-9FD5-358BA5CF2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E840-D3B3-40EB-BA47-C2D72B40A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86A8-E71A-4D06-A5F0-E061ADBA4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42344-D2C9-4E4A-B508-4BFFAF45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E89A-466E-4ABA-A640-647BE3C5E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2155614"/>
            <a:ext cx="10698480" cy="33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5565" y="6803813"/>
            <a:ext cx="1801654" cy="30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ED1B24"/>
                </a:solidFill>
              </a:defRPr>
            </a:lvl1pPr>
          </a:lstStyle>
          <a:p>
            <a:pPr>
              <a:defRPr/>
            </a:pPr>
            <a:r>
              <a:rPr lang="en-US"/>
              <a:t>AARP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44075" y="949960"/>
            <a:ext cx="6492558" cy="10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82119" y="6807200"/>
            <a:ext cx="24765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ED1B24"/>
                </a:solidFill>
              </a:defRPr>
            </a:lvl1pPr>
          </a:lstStyle>
          <a:p>
            <a:pPr>
              <a:defRPr/>
            </a:pPr>
            <a:fld id="{810EAD44-1EE5-414D-9FC9-3B511F88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2982119" y="6854614"/>
            <a:ext cx="0" cy="187961"/>
          </a:xfrm>
          <a:prstGeom prst="line">
            <a:avLst/>
          </a:prstGeom>
          <a:noFill/>
          <a:ln w="9525">
            <a:solidFill>
              <a:srgbClr val="ED1B24"/>
            </a:solidFill>
            <a:round/>
            <a:headEnd/>
            <a:tailEnd/>
          </a:ln>
          <a:effectLst/>
        </p:spPr>
        <p:txBody>
          <a:bodyPr wrap="none" lIns="109728" tIns="54864" rIns="109728" bIns="54864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63" descr="top wav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0160"/>
            <a:ext cx="11887200" cy="144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hdr="0" dt="0"/>
  <p:txStyles>
    <p:titleStyle>
      <a:lvl1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rgbClr val="ED1B2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rgbClr val="ED1B24"/>
          </a:solidFill>
          <a:latin typeface="Arial Black" pitchFamily="34" charset="0"/>
        </a:defRPr>
      </a:lvl2pPr>
      <a:lvl3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rgbClr val="ED1B24"/>
          </a:solidFill>
          <a:latin typeface="Arial Black" pitchFamily="34" charset="0"/>
        </a:defRPr>
      </a:lvl3pPr>
      <a:lvl4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rgbClr val="ED1B24"/>
          </a:solidFill>
          <a:latin typeface="Arial Black" pitchFamily="34" charset="0"/>
        </a:defRPr>
      </a:lvl4pPr>
      <a:lvl5pPr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rgbClr val="ED1B24"/>
          </a:solidFill>
          <a:latin typeface="Arial Black" pitchFamily="34" charset="0"/>
        </a:defRPr>
      </a:lvl5pPr>
      <a:lvl6pPr marL="548640" algn="l" rtl="0" fontAlgn="base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rgbClr val="ED1B24"/>
          </a:solidFill>
          <a:latin typeface="Arial Black" pitchFamily="34" charset="0"/>
        </a:defRPr>
      </a:lvl6pPr>
      <a:lvl7pPr marL="1097280" algn="l" rtl="0" fontAlgn="base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rgbClr val="ED1B24"/>
          </a:solidFill>
          <a:latin typeface="Arial Black" pitchFamily="34" charset="0"/>
        </a:defRPr>
      </a:lvl7pPr>
      <a:lvl8pPr marL="1645920" algn="l" rtl="0" fontAlgn="base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rgbClr val="ED1B24"/>
          </a:solidFill>
          <a:latin typeface="Arial Black" pitchFamily="34" charset="0"/>
        </a:defRPr>
      </a:lvl8pPr>
      <a:lvl9pPr marL="2194560" algn="l" rtl="0" fontAlgn="base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rgbClr val="ED1B24"/>
          </a:solidFill>
          <a:latin typeface="Arial Black" pitchFamily="34" charset="0"/>
        </a:defRPr>
      </a:lvl9pPr>
    </p:titleStyle>
    <p:bodyStyle>
      <a:lvl1pPr marL="280036" indent="-28003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&gt;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&gt;"/>
        <a:defRPr sz="2600">
          <a:solidFill>
            <a:schemeClr val="tx1"/>
          </a:solidFill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rp.org/pp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arp.org/policyblog" TargetMode="External"/><Relationship Id="rId4" Type="http://schemas.openxmlformats.org/officeDocument/2006/relationships/hyperlink" Target="http://www.facebook.com/AARPpolic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0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891540" y="1950720"/>
            <a:ext cx="10302240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r>
              <a:rPr lang="en-US">
                <a:latin typeface="Calibri" pitchFamily="34" charset="0"/>
              </a:rPr>
              <a:t>Title text here</a:t>
            </a:r>
          </a:p>
        </p:txBody>
      </p:sp>
      <p:pic>
        <p:nvPicPr>
          <p:cNvPr id="17412" name="Picture 8" descr="PPI_PPtitleSlid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"/>
            <a:ext cx="11887200" cy="737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11" descr="206988 PPI_25_red.jpg"/>
          <p:cNvSpPr>
            <a:spLocks noChangeAspect="1" noChangeArrowheads="1"/>
          </p:cNvSpPr>
          <p:nvPr/>
        </p:nvSpPr>
        <p:spPr bwMode="auto">
          <a:xfrm>
            <a:off x="5479257" y="3261360"/>
            <a:ext cx="928688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17414" name="AutoShape 13" descr="206988 PPI_25_red.jpg"/>
          <p:cNvSpPr>
            <a:spLocks noChangeAspect="1" noChangeArrowheads="1"/>
          </p:cNvSpPr>
          <p:nvPr/>
        </p:nvSpPr>
        <p:spPr bwMode="auto">
          <a:xfrm>
            <a:off x="5479257" y="3261360"/>
            <a:ext cx="928688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22825" y="3028284"/>
            <a:ext cx="11590020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r>
              <a:rPr lang="en-US" sz="3800" dirty="0"/>
              <a:t>Consumer Perspective on Value-Based Pricing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96240" y="4891793"/>
            <a:ext cx="822198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r>
              <a:rPr lang="en-US" sz="2400" dirty="0"/>
              <a:t>Leigh Purvis, </a:t>
            </a:r>
            <a:r>
              <a:rPr lang="en-US" sz="2400" dirty="0"/>
              <a:t>AARP Public Policy Institute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4915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AARP</a:t>
            </a:r>
          </a:p>
        </p:txBody>
      </p:sp>
      <p:sp>
        <p:nvSpPr>
          <p:cNvPr id="4915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873485-0383-45AA-8547-BB61E2F787A8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8353" y="2377440"/>
            <a:ext cx="10698480" cy="4124960"/>
          </a:xfrm>
        </p:spPr>
        <p:txBody>
          <a:bodyPr/>
          <a:lstStyle/>
          <a:p>
            <a:pPr marL="548640" indent="-548640" eaLnBrk="1" hangingPunct="1">
              <a:buFont typeface="Arial" charset="0"/>
              <a:buChar char="•"/>
            </a:pPr>
            <a:r>
              <a:rPr lang="en-US" sz="2900" dirty="0"/>
              <a:t>Why are we having this discussion?</a:t>
            </a:r>
          </a:p>
          <a:p>
            <a:pPr marL="548640" indent="-548640" eaLnBrk="1" hangingPunct="1">
              <a:buFont typeface="Arial" charset="0"/>
              <a:buChar char="•"/>
            </a:pPr>
            <a:endParaRPr lang="en-US" sz="2900" dirty="0"/>
          </a:p>
          <a:p>
            <a:pPr marL="548640" indent="-548640" eaLnBrk="1" hangingPunct="1">
              <a:buFont typeface="Arial" charset="0"/>
              <a:buChar char="•"/>
            </a:pPr>
            <a:r>
              <a:rPr lang="en-US" sz="2900" dirty="0"/>
              <a:t>Consumer involvement in value-based pricing</a:t>
            </a:r>
          </a:p>
          <a:p>
            <a:pPr marL="548640" indent="-548640" eaLnBrk="1" hangingPunct="1">
              <a:buFont typeface="Arial" charset="0"/>
              <a:buChar char="•"/>
            </a:pPr>
            <a:endParaRPr lang="en-US" sz="3800" u="sng" dirty="0"/>
          </a:p>
          <a:p>
            <a:pPr marL="548640" indent="-548640" eaLnBrk="1" hangingPunct="1">
              <a:buFont typeface="Arial" charset="0"/>
              <a:buChar char="•"/>
            </a:pPr>
            <a:r>
              <a:rPr lang="en-US" sz="3800" u="sng" dirty="0"/>
              <a:t>Outlook for the future</a:t>
            </a:r>
          </a:p>
          <a:p>
            <a:pPr marL="548640" indent="-548640" eaLnBrk="1" hangingPunct="1"/>
            <a:endParaRPr lang="en-US" sz="2900" dirty="0"/>
          </a:p>
          <a:p>
            <a:pPr marL="548640" indent="-548640" eaLnBrk="1" hangingPunct="1"/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26" y="762038"/>
            <a:ext cx="6492558" cy="1057578"/>
          </a:xfrm>
        </p:spPr>
        <p:txBody>
          <a:bodyPr/>
          <a:lstStyle/>
          <a:p>
            <a:r>
              <a:rPr lang="en-US" sz="3400" dirty="0"/>
              <a:t>What if nothing changes?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85" y="2192323"/>
            <a:ext cx="10912308" cy="44411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costs associated with prescription drugs are not sustainable for patients or payers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Efforts to reduce costs could </a:t>
            </a:r>
            <a:r>
              <a:rPr lang="en-US" sz="2200" dirty="0"/>
              <a:t>save taxpayer-funded programs like Medicare and Medicaid billions of dollars 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Many patients will be unable to afford their prescription drugs if they do not receive some level of price relief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CC0000"/>
                </a:solidFill>
              </a:rPr>
              <a:t>Medical advances are meaningless if no one can afford to use them</a:t>
            </a:r>
            <a:endParaRPr lang="en-US" sz="2200" dirty="0">
              <a:solidFill>
                <a:srgbClr val="CC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7668F8-AB24-48A7-8C6E-93009B16687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7668F8-AB24-48A7-8C6E-93009B1668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8" descr="PPI_PPtitleSlid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"/>
            <a:ext cx="12002770" cy="747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1475" y="1420427"/>
            <a:ext cx="10921365" cy="524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&gt;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&gt;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Leigh Purvis</a:t>
            </a:r>
          </a:p>
          <a:p>
            <a:pPr marL="0" indent="0" algn="ctr">
              <a:buNone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Director, Health Services Research</a:t>
            </a:r>
          </a:p>
          <a:p>
            <a:pPr marL="0" indent="0" algn="ctr">
              <a:buNone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lpurvis@aarp.org</a:t>
            </a:r>
          </a:p>
          <a:p>
            <a:endParaRPr lang="en-US" kern="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kern="0" dirty="0">
                <a:solidFill>
                  <a:prstClr val="black"/>
                </a:solidFill>
              </a:rPr>
              <a:t>AARP Public Policy Institute </a:t>
            </a:r>
          </a:p>
          <a:p>
            <a:pPr marL="0" indent="0" algn="ctr">
              <a:buNone/>
            </a:pPr>
            <a:r>
              <a:rPr lang="en-US" kern="0" dirty="0">
                <a:solidFill>
                  <a:prstClr val="black"/>
                </a:solidFill>
                <a:hlinkClick r:id="rId3"/>
              </a:rPr>
              <a:t>www.aarp.org/ppi</a:t>
            </a:r>
            <a:endParaRPr lang="en-US" kern="0" dirty="0">
              <a:solidFill>
                <a:prstClr val="black"/>
              </a:solidFill>
            </a:endParaRPr>
          </a:p>
          <a:p>
            <a:pPr algn="ctr"/>
            <a:endParaRPr lang="en-US" kern="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kern="0" dirty="0">
                <a:solidFill>
                  <a:prstClr val="black"/>
                </a:solidFill>
              </a:rPr>
              <a:t>Twitter:@</a:t>
            </a:r>
            <a:r>
              <a:rPr lang="en-US" kern="0" dirty="0" err="1">
                <a:solidFill>
                  <a:prstClr val="black"/>
                </a:solidFill>
              </a:rPr>
              <a:t>aarpdrugwonk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kern="0" dirty="0">
                <a:solidFill>
                  <a:prstClr val="black"/>
                </a:solidFill>
                <a:hlinkClick r:id="rId4"/>
              </a:rPr>
              <a:t>www.Facebook.com/AARPpolicy</a:t>
            </a:r>
            <a:endParaRPr lang="en-US" kern="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kern="0" dirty="0">
                <a:solidFill>
                  <a:prstClr val="black"/>
                </a:solidFill>
              </a:rPr>
              <a:t>Blog: </a:t>
            </a:r>
            <a:r>
              <a:rPr lang="en-US" kern="0" dirty="0">
                <a:solidFill>
                  <a:prstClr val="black"/>
                </a:solidFill>
                <a:hlinkClick r:id="rId5"/>
              </a:rPr>
              <a:t>www.aarp.org/policyblog</a:t>
            </a:r>
            <a:endParaRPr lang="en-US" kern="0" dirty="0">
              <a:solidFill>
                <a:prstClr val="black"/>
              </a:solidFill>
            </a:endParaRPr>
          </a:p>
          <a:p>
            <a:pPr marL="0" indent="0" algn="ctr" eaLnBrk="1" hangingPunct="1">
              <a:buNone/>
              <a:defRPr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AARP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0B88FC-30C0-4008-8B77-DF5ADC40C07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2145" y="2245360"/>
            <a:ext cx="10698480" cy="412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&gt;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&gt;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548640" indent="-548640" eaLnBrk="1" hangingPunct="1">
              <a:buFont typeface="Arial" charset="0"/>
              <a:buChar char="•"/>
            </a:pPr>
            <a:r>
              <a:rPr lang="en-US" sz="3800" u="sng" kern="0" dirty="0"/>
              <a:t>Why are we having this discussion?</a:t>
            </a:r>
          </a:p>
          <a:p>
            <a:pPr marL="548640" indent="-548640" eaLnBrk="1" hangingPunct="1">
              <a:buFont typeface="Arial" charset="0"/>
              <a:buChar char="•"/>
            </a:pPr>
            <a:endParaRPr lang="en-US" sz="3800" u="sng" kern="0" dirty="0"/>
          </a:p>
          <a:p>
            <a:pPr marL="548640" indent="-548640" eaLnBrk="1" hangingPunct="1">
              <a:buFont typeface="Arial" charset="0"/>
              <a:buChar char="•"/>
            </a:pPr>
            <a:r>
              <a:rPr lang="en-US" sz="2900" kern="0" dirty="0"/>
              <a:t>Consumer involvement in value-based pricing</a:t>
            </a:r>
          </a:p>
          <a:p>
            <a:pPr marL="548640" indent="-548640" eaLnBrk="1" hangingPunct="1">
              <a:buFont typeface="Arial" charset="0"/>
              <a:buChar char="•"/>
            </a:pPr>
            <a:endParaRPr lang="en-US" sz="3800" u="sng" kern="0" dirty="0"/>
          </a:p>
          <a:p>
            <a:pPr marL="548640" indent="-548640" eaLnBrk="1" hangingPunct="1">
              <a:buFont typeface="Arial" charset="0"/>
              <a:buChar char="•"/>
            </a:pPr>
            <a:r>
              <a:rPr lang="en-US" sz="2900" kern="0" dirty="0"/>
              <a:t>Outlook for the future</a:t>
            </a:r>
          </a:p>
          <a:p>
            <a:pPr marL="548640" indent="-548640" eaLnBrk="1" hangingPunct="1"/>
            <a:endParaRPr lang="en-US" sz="2900" kern="0" dirty="0"/>
          </a:p>
          <a:p>
            <a:pPr marL="548640" indent="-548640" eaLnBrk="1" hangingPunct="1"/>
            <a:endParaRPr lang="en-US" sz="29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Title 1"/>
          <p:cNvSpPr>
            <a:spLocks noGrp="1"/>
          </p:cNvSpPr>
          <p:nvPr>
            <p:ph type="title"/>
          </p:nvPr>
        </p:nvSpPr>
        <p:spPr>
          <a:xfrm>
            <a:off x="217612" y="837785"/>
            <a:ext cx="7101364" cy="934720"/>
          </a:xfrm>
        </p:spPr>
        <p:txBody>
          <a:bodyPr/>
          <a:lstStyle/>
          <a:p>
            <a:pPr eaLnBrk="1" hangingPunct="1"/>
            <a:r>
              <a:rPr lang="en-US" sz="3400" dirty="0"/>
              <a:t>Americans use a lot of prescription drugs</a:t>
            </a:r>
          </a:p>
        </p:txBody>
      </p:sp>
      <p:sp>
        <p:nvSpPr>
          <p:cNvPr id="468994" name="Content Placeholder 2"/>
          <p:cNvSpPr>
            <a:spLocks noGrp="1"/>
          </p:cNvSpPr>
          <p:nvPr>
            <p:ph idx="1"/>
          </p:nvPr>
        </p:nvSpPr>
        <p:spPr>
          <a:xfrm>
            <a:off x="369002" y="2204720"/>
            <a:ext cx="11102975" cy="441270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Nearly 60% of US adults take at least 1 prescription drug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dirty="0" smtClean="0"/>
              <a:t>15% take 5+ prescription drugs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About half of US adults have at least 1 chronic condition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25% have 2+ chronic conditions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Numbers are even higher among older adults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689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AARP</a:t>
            </a:r>
          </a:p>
        </p:txBody>
      </p:sp>
      <p:sp>
        <p:nvSpPr>
          <p:cNvPr id="4689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B3B7D2-014D-470C-A609-3A4C05EBDC34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7" name="Picture 6" descr="C:\Users\Leigh\AppData\Local\Microsoft\Windows\INetCache\IE\K57ZJZ7W\601px-pharmacistsmortar-svg[1]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018" y="5491490"/>
            <a:ext cx="1964658" cy="133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1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40" y="927683"/>
            <a:ext cx="6492558" cy="1048173"/>
          </a:xfrm>
        </p:spPr>
        <p:txBody>
          <a:bodyPr/>
          <a:lstStyle/>
          <a:p>
            <a:r>
              <a:rPr lang="en-US" sz="3400" dirty="0"/>
              <a:t>Prescription drug prices are high and growing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08" y="2641600"/>
            <a:ext cx="10698480" cy="3092028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Launch prices are </a:t>
            </a:r>
            <a:r>
              <a:rPr lang="en-US" dirty="0" smtClean="0"/>
              <a:t>skyrocketing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Prices </a:t>
            </a:r>
            <a:r>
              <a:rPr lang="en-US" dirty="0"/>
              <a:t>continue to grow after they come on the </a:t>
            </a:r>
            <a:r>
              <a:rPr lang="en-US" dirty="0" smtClean="0"/>
              <a:t>market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Manufacturers increasingly focused on products that can command high prices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Almost half of drugs in late stage of FDA approval are specialty drugs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7668F8-AB24-48A7-8C6E-93009B1668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 descr="C:\Users\Leigh\AppData\Local\Microsoft\Windows\INetCache\IE\QQ78LGJ8\increase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5714" r="9552" b="6837"/>
          <a:stretch/>
        </p:blipFill>
        <p:spPr bwMode="auto">
          <a:xfrm>
            <a:off x="7912418" y="1676397"/>
            <a:ext cx="2426970" cy="1554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8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3" y="668742"/>
            <a:ext cx="6492558" cy="1048173"/>
          </a:xfrm>
        </p:spPr>
        <p:txBody>
          <a:bodyPr/>
          <a:lstStyle/>
          <a:p>
            <a:r>
              <a:rPr lang="en-US" sz="3400" dirty="0"/>
              <a:t>In other words: something has to change</a:t>
            </a:r>
            <a:endParaRPr lang="en-US" sz="3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72" y="2424978"/>
            <a:ext cx="10698480" cy="3788562"/>
          </a:xfrm>
        </p:spPr>
        <p:txBody>
          <a:bodyPr/>
          <a:lstStyle/>
          <a:p>
            <a:pPr marL="280036" lvl="1" indent="-280036">
              <a:buFont typeface="Arial" pitchFamily="34" charset="0"/>
              <a:buChar char="•"/>
            </a:pPr>
            <a:r>
              <a:rPr lang="en-US" sz="2200" dirty="0"/>
              <a:t>Given prescription drug price and spending trends, it is quickly becoming unreasonable—if not impossible—to expect to maintain status quo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All </a:t>
            </a:r>
            <a:r>
              <a:rPr lang="en-US" sz="2200" dirty="0"/>
              <a:t>Americans will eventually feel the effect of </a:t>
            </a:r>
            <a:r>
              <a:rPr lang="en-US" sz="2200" dirty="0"/>
              <a:t>high drug prices and price </a:t>
            </a:r>
            <a:r>
              <a:rPr lang="en-US" sz="2200" dirty="0"/>
              <a:t>increases in the form of higher health care costs and taxes or changes to public programs</a:t>
            </a:r>
          </a:p>
          <a:p>
            <a:pPr marL="0" indent="0">
              <a:buNone/>
            </a:pPr>
            <a:endParaRPr lang="en-US" sz="2200" dirty="0"/>
          </a:p>
          <a:p>
            <a:pPr marL="891540" lvl="2" indent="-411480">
              <a:buFont typeface="Courier New" panose="02070309020205020404" pitchFamily="49" charset="0"/>
              <a:buChar char="o"/>
            </a:pPr>
            <a:r>
              <a:rPr lang="en-US" sz="2200" dirty="0"/>
              <a:t>One study found that PCSK9 inhibitors alone could raise premiums by $124 per </a:t>
            </a:r>
            <a:r>
              <a:rPr lang="en-US" sz="2200" dirty="0"/>
              <a:t>year</a:t>
            </a:r>
          </a:p>
          <a:p>
            <a:pPr marL="891540" lvl="2" indent="-411480">
              <a:buFont typeface="Courier New" panose="02070309020205020404" pitchFamily="49" charset="0"/>
              <a:buChar char="o"/>
            </a:pPr>
            <a:endParaRPr lang="en-US" sz="2200" u="sng" dirty="0"/>
          </a:p>
          <a:p>
            <a:pPr marL="411480" lvl="1" indent="-411480">
              <a:buFont typeface="Courier New" panose="02070309020205020404" pitchFamily="49" charset="0"/>
              <a:buChar char="o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7668F8-AB24-48A7-8C6E-93009B1668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C:\Users\Leigh\AppData\Local\Microsoft\Windows\INetCache\IE\BJP70S0B\change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3555"/>
          <a:stretch/>
        </p:blipFill>
        <p:spPr bwMode="auto">
          <a:xfrm>
            <a:off x="9052730" y="5559942"/>
            <a:ext cx="2274320" cy="1560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33" y="2103120"/>
            <a:ext cx="10698480" cy="4124960"/>
          </a:xfrm>
        </p:spPr>
        <p:txBody>
          <a:bodyPr/>
          <a:lstStyle/>
          <a:p>
            <a:pPr marL="548640" indent="-548640" eaLnBrk="1" hangingPunct="1">
              <a:buFont typeface="Arial" charset="0"/>
              <a:buChar char="•"/>
            </a:pPr>
            <a:r>
              <a:rPr lang="en-US" sz="2900" dirty="0"/>
              <a:t>Why are we having this discussion?</a:t>
            </a:r>
          </a:p>
          <a:p>
            <a:pPr marL="548640" indent="-548640" eaLnBrk="1" hangingPunct="1">
              <a:buFont typeface="Arial" charset="0"/>
              <a:buChar char="•"/>
            </a:pPr>
            <a:endParaRPr lang="en-US" sz="2900" dirty="0"/>
          </a:p>
          <a:p>
            <a:pPr marL="548640" indent="-548640" eaLnBrk="1" hangingPunct="1">
              <a:buFont typeface="Arial" charset="0"/>
              <a:buChar char="•"/>
            </a:pPr>
            <a:r>
              <a:rPr lang="en-US" sz="3800" u="sng" dirty="0"/>
              <a:t>Consumer involvement in value-based pricing </a:t>
            </a:r>
          </a:p>
          <a:p>
            <a:pPr marL="548640" indent="-548640" eaLnBrk="1" hangingPunct="1">
              <a:buFont typeface="Arial" charset="0"/>
              <a:buChar char="•"/>
            </a:pPr>
            <a:endParaRPr lang="en-US" sz="3800" u="sng" dirty="0"/>
          </a:p>
          <a:p>
            <a:pPr marL="548640" indent="-548640" eaLnBrk="1" hangingPunct="1">
              <a:buFont typeface="Arial" charset="0"/>
              <a:buChar char="•"/>
            </a:pPr>
            <a:r>
              <a:rPr lang="en-US" sz="2900" dirty="0"/>
              <a:t>Outlook for the future</a:t>
            </a:r>
          </a:p>
          <a:p>
            <a:pPr marL="548640" indent="-548640" eaLnBrk="1" hangingPunct="1"/>
            <a:endParaRPr lang="en-US" sz="2900" dirty="0"/>
          </a:p>
          <a:p>
            <a:pPr marL="548640" indent="-548640" eaLnBrk="1" hangingPunct="1"/>
            <a:endParaRPr lang="en-US" sz="2900" dirty="0"/>
          </a:p>
        </p:txBody>
      </p:sp>
      <p:sp>
        <p:nvSpPr>
          <p:cNvPr id="4792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AARP</a:t>
            </a:r>
          </a:p>
        </p:txBody>
      </p:sp>
      <p:sp>
        <p:nvSpPr>
          <p:cNvPr id="4792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038F4F-9B44-48B6-ADCA-C25F9C7DDC10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0" y="692773"/>
            <a:ext cx="6492558" cy="1048173"/>
          </a:xfrm>
        </p:spPr>
        <p:txBody>
          <a:bodyPr/>
          <a:lstStyle/>
          <a:p>
            <a:r>
              <a:rPr lang="en-US" sz="3400" dirty="0"/>
              <a:t>How do consumers define value?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8" y="2103121"/>
            <a:ext cx="11053445" cy="42976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Much easier said than done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Someone who is sick may have a very different perception of value than someone who is healthy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Cost alone is an inadequate </a:t>
            </a:r>
            <a:r>
              <a:rPr lang="en-US" sz="2400" dirty="0"/>
              <a:t>indicator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Some other potential indicators: survival, symptom reduction, ability to participate in daily activities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Note: what sounds good on paper may change once it’s personal</a:t>
            </a:r>
            <a:r>
              <a:rPr lang="en-US" sz="2400" dirty="0"/>
              <a:t>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7668F8-AB24-48A7-8C6E-93009B1668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AutoShape 2" descr="Image result for hands tied"/>
          <p:cNvSpPr>
            <a:spLocks noChangeAspect="1" noChangeArrowheads="1"/>
          </p:cNvSpPr>
          <p:nvPr/>
        </p:nvSpPr>
        <p:spPr bwMode="auto">
          <a:xfrm>
            <a:off x="202248" y="-154093"/>
            <a:ext cx="396240" cy="3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:\Users\Leigh\AppData\Local\Microsoft\Windows\INetCache\IE\BJP70S0B\istock_000016338626large[1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78" y="1456944"/>
            <a:ext cx="2113280" cy="130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1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28" y="924235"/>
            <a:ext cx="6492558" cy="1048173"/>
          </a:xfrm>
        </p:spPr>
        <p:txBody>
          <a:bodyPr/>
          <a:lstStyle/>
          <a:p>
            <a:r>
              <a:rPr lang="en-US" sz="3400" dirty="0"/>
              <a:t>Some general guidelines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5" y="1930401"/>
            <a:ext cx="10698480" cy="39522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Need to reach </a:t>
            </a:r>
            <a:r>
              <a:rPr lang="en-US" sz="2400" dirty="0"/>
              <a:t>agreement </a:t>
            </a:r>
            <a:r>
              <a:rPr lang="en-US" sz="2400" dirty="0"/>
              <a:t>to </a:t>
            </a:r>
            <a:r>
              <a:rPr lang="en-US" sz="2400" dirty="0"/>
              <a:t>ensure that the entire health care system is focused on the same quality, safety, and efficiency objectives 	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Must obtain public </a:t>
            </a:r>
            <a:r>
              <a:rPr lang="en-US" sz="2400" dirty="0"/>
              <a:t>comment from a wide range </a:t>
            </a:r>
            <a:r>
              <a:rPr lang="en-US" sz="2400" dirty="0"/>
              <a:t>of stakeholders</a:t>
            </a:r>
            <a:r>
              <a:rPr lang="en-US" sz="2400" dirty="0"/>
              <a:t>, including beneficiaries, </a:t>
            </a:r>
            <a:r>
              <a:rPr lang="en-US" sz="2400" dirty="0"/>
              <a:t>providers, product developers, insurers</a:t>
            </a:r>
            <a:r>
              <a:rPr lang="en-US" sz="2400" dirty="0"/>
              <a:t>, and </a:t>
            </a:r>
            <a:r>
              <a:rPr lang="en-US" sz="2400" dirty="0"/>
              <a:t>researchers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Any value-based pricing techniques should </a:t>
            </a:r>
            <a:r>
              <a:rPr lang="en-US" sz="2400" dirty="0"/>
              <a:t>be evidence-based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Supporting evidence should be </a:t>
            </a:r>
            <a:r>
              <a:rPr lang="en-US" sz="2400" dirty="0"/>
              <a:t>disclosed to patients and providers, including when and to whom it applies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7668F8-AB24-48A7-8C6E-93009B16687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49" y="636113"/>
            <a:ext cx="6492558" cy="1048173"/>
          </a:xfrm>
        </p:spPr>
        <p:txBody>
          <a:bodyPr/>
          <a:lstStyle/>
          <a:p>
            <a:r>
              <a:rPr lang="en-US" sz="3400" dirty="0"/>
              <a:t>But are we truly ready for change?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7668F8-AB24-48A7-8C6E-93009B1668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6847" t="49003" r="37893" b="18405"/>
          <a:stretch/>
        </p:blipFill>
        <p:spPr bwMode="auto">
          <a:xfrm>
            <a:off x="4896372" y="2236902"/>
            <a:ext cx="6373565" cy="311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512" t="22336" r="43077" b="59886"/>
          <a:stretch/>
        </p:blipFill>
        <p:spPr bwMode="auto">
          <a:xfrm>
            <a:off x="6184630" y="5494843"/>
            <a:ext cx="5193898" cy="1170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103" t="34416" r="46535" b="61709"/>
          <a:stretch/>
        </p:blipFill>
        <p:spPr bwMode="auto">
          <a:xfrm>
            <a:off x="966513" y="1818510"/>
            <a:ext cx="6868949" cy="418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2963" t="26894" r="40122" b="29828"/>
          <a:stretch/>
        </p:blipFill>
        <p:spPr bwMode="auto">
          <a:xfrm>
            <a:off x="151750" y="2651345"/>
            <a:ext cx="4453765" cy="3305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15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ED1B24"/>
      </a:hlink>
      <a:folHlink>
        <a:srgbClr val="7B6853"/>
      </a:folHlink>
    </a:clrScheme>
    <a:fontScheme name="1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437</Words>
  <Application>Microsoft Office PowerPoint</Application>
  <PresentationFormat>Custom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1_Default Design</vt:lpstr>
      <vt:lpstr>PowerPoint Presentation</vt:lpstr>
      <vt:lpstr>Overview</vt:lpstr>
      <vt:lpstr>Americans use a lot of prescription drugs</vt:lpstr>
      <vt:lpstr>Prescription drug prices are high and growing</vt:lpstr>
      <vt:lpstr>In other words: something has to change</vt:lpstr>
      <vt:lpstr>Overview</vt:lpstr>
      <vt:lpstr>How do consumers define value?</vt:lpstr>
      <vt:lpstr>Some general guidelines</vt:lpstr>
      <vt:lpstr>But are we truly ready for change?</vt:lpstr>
      <vt:lpstr>Overview</vt:lpstr>
      <vt:lpstr>What if nothing changes?</vt:lpstr>
      <vt:lpstr>PowerPoint Presentation</vt:lpstr>
    </vt:vector>
  </TitlesOfParts>
  <Company>Siegal Gale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Gonder</dc:creator>
  <cp:lastModifiedBy>Annie Yu</cp:lastModifiedBy>
  <cp:revision>531</cp:revision>
  <cp:lastPrinted>2016-04-11T13:30:49Z</cp:lastPrinted>
  <dcterms:modified xsi:type="dcterms:W3CDTF">2016-04-11T13:32:14Z</dcterms:modified>
</cp:coreProperties>
</file>