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7"/>
    <p:sldMasterId id="2147483725" r:id="rId8"/>
    <p:sldMasterId id="2147483752" r:id="rId9"/>
  </p:sldMasterIdLst>
  <p:notesMasterIdLst>
    <p:notesMasterId r:id="rId20"/>
  </p:notesMasterIdLst>
  <p:handoutMasterIdLst>
    <p:handoutMasterId r:id="rId21"/>
  </p:handoutMasterIdLst>
  <p:sldIdLst>
    <p:sldId id="722" r:id="rId10"/>
    <p:sldId id="721" r:id="rId11"/>
    <p:sldId id="683" r:id="rId12"/>
    <p:sldId id="697" r:id="rId13"/>
    <p:sldId id="705" r:id="rId14"/>
    <p:sldId id="696" r:id="rId15"/>
    <p:sldId id="670" r:id="rId16"/>
    <p:sldId id="719" r:id="rId17"/>
    <p:sldId id="720" r:id="rId18"/>
    <p:sldId id="699" r:id="rId19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9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MS" initials="C" lastIdx="15" clrIdx="0"/>
  <p:cmAuthor id="1" name="Chris Worrall" initials="CW" lastIdx="1" clrIdx="1"/>
  <p:cmAuthor id="2" name="RAHUL RAJKUMAR" initials="RR" lastIdx="38" clrIdx="2"/>
  <p:cmAuthor id="3" name="Julian Malinak" initials="JM" lastIdx="52" clrIdx="3"/>
  <p:cmAuthor id="4" name="Von Nguyen" initials="VN" lastIdx="3" clrIdx="4"/>
  <p:cmAuthor id="5" name="Suzanne Wensky" initials="SW" lastIdx="1" clrIdx="5"/>
  <p:cmAuthor id="6" name="Manda Newlin" initials="MN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61"/>
    <a:srgbClr val="4A7EBB"/>
    <a:srgbClr val="00539B"/>
    <a:srgbClr val="3366F7"/>
    <a:srgbClr val="F5867D"/>
    <a:srgbClr val="9B2525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8" autoAdjust="0"/>
    <p:restoredTop sz="77943" autoAdjust="0"/>
  </p:normalViewPr>
  <p:slideViewPr>
    <p:cSldViewPr snapToGrid="0">
      <p:cViewPr>
        <p:scale>
          <a:sx n="90" d="100"/>
          <a:sy n="90" d="100"/>
        </p:scale>
        <p:origin x="-34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32" y="-102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589" cy="479897"/>
          </a:xfrm>
          <a:prstGeom prst="rect">
            <a:avLst/>
          </a:prstGeom>
        </p:spPr>
        <p:txBody>
          <a:bodyPr vert="horz" lIns="94722" tIns="47361" rIns="94722" bIns="47361" rtlCol="0"/>
          <a:lstStyle>
            <a:lvl1pPr algn="l">
              <a:defRPr sz="1300"/>
            </a:lvl1pPr>
          </a:lstStyle>
          <a:p>
            <a:r>
              <a:rPr lang="en-US" smtClean="0"/>
              <a:t>Patrick Conway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958" y="2"/>
            <a:ext cx="3169589" cy="479897"/>
          </a:xfrm>
          <a:prstGeom prst="rect">
            <a:avLst/>
          </a:prstGeom>
        </p:spPr>
        <p:txBody>
          <a:bodyPr vert="horz" lIns="94722" tIns="47361" rIns="94722" bIns="47361" rtlCol="0"/>
          <a:lstStyle>
            <a:lvl1pPr algn="r">
              <a:defRPr sz="1300"/>
            </a:lvl1pPr>
          </a:lstStyle>
          <a:p>
            <a:r>
              <a:rPr lang="en-US" smtClean="0"/>
              <a:t>Monday, April 11,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666"/>
            <a:ext cx="3169589" cy="479897"/>
          </a:xfrm>
          <a:prstGeom prst="rect">
            <a:avLst/>
          </a:prstGeom>
        </p:spPr>
        <p:txBody>
          <a:bodyPr vert="horz" lIns="94722" tIns="47361" rIns="94722" bIns="47361" rtlCol="0" anchor="b"/>
          <a:lstStyle>
            <a:lvl1pPr algn="l">
              <a:defRPr sz="1300"/>
            </a:lvl1pPr>
          </a:lstStyle>
          <a:p>
            <a:r>
              <a:rPr lang="en-US" smtClean="0"/>
              <a:t>Medicare Payment System Reforms: What Do We Know?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958" y="9119666"/>
            <a:ext cx="3169589" cy="479897"/>
          </a:xfrm>
          <a:prstGeom prst="rect">
            <a:avLst/>
          </a:prstGeom>
        </p:spPr>
        <p:txBody>
          <a:bodyPr vert="horz" lIns="94722" tIns="47361" rIns="94722" bIns="47361" rtlCol="0" anchor="b"/>
          <a:lstStyle>
            <a:lvl1pPr algn="r">
              <a:defRPr sz="1300"/>
            </a:lvl1pPr>
          </a:lstStyle>
          <a:p>
            <a:fld id="{9A18F663-922D-48D4-A683-8401658EA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1814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28" tIns="48315" rIns="96628" bIns="48315" rtlCol="0"/>
          <a:lstStyle>
            <a:lvl1pPr algn="l">
              <a:defRPr sz="1300"/>
            </a:lvl1pPr>
          </a:lstStyle>
          <a:p>
            <a:r>
              <a:rPr lang="en-US" smtClean="0"/>
              <a:t>Patrick Conway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28" tIns="48315" rIns="96628" bIns="48315" rtlCol="0"/>
          <a:lstStyle>
            <a:lvl1pPr algn="r">
              <a:defRPr sz="1300"/>
            </a:lvl1pPr>
          </a:lstStyle>
          <a:p>
            <a:r>
              <a:rPr lang="en-US" smtClean="0"/>
              <a:t>Monday, April 11, 2016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5713" y="717550"/>
            <a:ext cx="4803775" cy="3603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8" tIns="48315" rIns="96628" bIns="483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28" tIns="48315" rIns="96628" bIns="483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28" tIns="48315" rIns="96628" bIns="48315" rtlCol="0" anchor="b"/>
          <a:lstStyle>
            <a:lvl1pPr algn="l">
              <a:defRPr sz="1300"/>
            </a:lvl1pPr>
          </a:lstStyle>
          <a:p>
            <a:r>
              <a:rPr lang="en-US" smtClean="0"/>
              <a:t>Medicare Payment System Reforms: What Do We Know?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28" tIns="48315" rIns="96628" bIns="48315" rtlCol="0" anchor="b"/>
          <a:lstStyle>
            <a:lvl1pPr algn="r">
              <a:defRPr sz="1300"/>
            </a:lvl1pPr>
          </a:lstStyle>
          <a:p>
            <a:fld id="{7A16B407-8CBD-4D40-9463-21056C444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7612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407-8CBD-4D40-9463-21056C444CD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Monday, April 11,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Medicare Payment System Reforms: What Do We Know?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Patrick Conway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5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964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407-8CBD-4D40-9463-21056C444CD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Monday, April 11,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Medicare Payment System Reforms: What Do We Know?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Patrick Conway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5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407-8CBD-4D40-9463-21056C444CD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Monday, April 11,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Medicare Payment System Reforms: What Do We Know?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Patrick Conway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407-8CBD-4D40-9463-21056C444CD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Monday, April 11,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Medicare Payment System Reforms: What Do We Know?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Patrick Conway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Monday, April 11,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Medicare Payment System Reforms: What Do We Know?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Patrick Conway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89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407-8CBD-4D40-9463-21056C444CD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Monday, April 11,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Medicare Payment System Reforms: What Do We Know?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Patrick Conway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7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407-8CBD-4D40-9463-21056C444CD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Monday, April 11,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Medicare Payment System Reforms: What Do We Know?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Patrick Conway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86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407-8CBD-4D40-9463-21056C444CD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Monday, April 11,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Medicare Payment System Reforms: What Do We Know?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Patrick Conway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78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Monday, April 11,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Medicare Payment System Reforms: What Do We Know?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Patrick Conway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0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B407-8CBD-4D40-9463-21056C444CD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Monday, April 11,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Medicare Payment System Reforms: What Do We Know?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Patrick Conway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image" Target="../media/image7.jpe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6.emf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tags" Target="../tags/tag17.xml"/><Relationship Id="rId11" Type="http://schemas.openxmlformats.org/officeDocument/2006/relationships/oleObject" Target="../embeddings/oleObject3.bin"/><Relationship Id="rId5" Type="http://schemas.openxmlformats.org/officeDocument/2006/relationships/tags" Target="../tags/tag16.xml"/><Relationship Id="rId15" Type="http://schemas.openxmlformats.org/officeDocument/2006/relationships/image" Target="../media/image9.jpeg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31813"/>
            <a:ext cx="6403975" cy="293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4064763"/>
            <a:ext cx="7315200" cy="665307"/>
          </a:xfrm>
        </p:spPr>
        <p:txBody>
          <a:bodyPr/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050" name="Picture 2" descr="https://public.govdelivery.com/system/images/28925/original/cmsLog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5924"/>
            <a:ext cx="233362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29" descr="File:US-DeptOfHHS-Logo.sv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5575" y="77788"/>
            <a:ext cx="7175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228600" y="914400"/>
            <a:ext cx="8686800" cy="5258904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004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9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8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961062"/>
            <a:ext cx="8686800" cy="5211137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  <a:lvl3pPr marL="1143000" indent="-228600">
              <a:buFont typeface="Arial"/>
              <a:buChar char="•"/>
              <a:defRPr/>
            </a:lvl3pPr>
            <a:lvl4pPr marL="1601788" indent="-230188"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228600" y="914400"/>
            <a:ext cx="8686800" cy="5258904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7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9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6451185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5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 descr="bg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330281" cy="6997298"/>
          </a:xfrm>
          <a:prstGeom prst="rect">
            <a:avLst/>
          </a:prstGeom>
        </p:spPr>
      </p:pic>
      <p:sp>
        <p:nvSpPr>
          <p:cNvPr id="5" name="doc id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hangingPunct="1">
              <a:defRPr/>
            </a:pPr>
            <a:endParaRPr lang="en-US" sz="800" dirty="0" smtClea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grpSp>
        <p:nvGrpSpPr>
          <p:cNvPr id="8" name="McK Title Elements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Document type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Date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4"/>
              <a:ext cx="322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00" dirty="0">
                  <a:solidFill>
                    <a:srgbClr val="000000"/>
                  </a:solidFill>
                  <a:latin typeface="Arial"/>
                  <a:ea typeface="ＭＳ Ｐゴシック"/>
                </a:rPr>
                <a:t>CONFIDENTIAL AND PROPRIETARY</a:t>
              </a:r>
            </a:p>
            <a:p>
              <a:pPr defTabSz="821202" eaLnBrk="0" hangingPunct="0"/>
              <a:r>
                <a:rPr lang="en-US" sz="800" dirty="0">
                  <a:solidFill>
                    <a:srgbClr val="000000"/>
                  </a:solidFill>
                  <a:latin typeface="Arial"/>
                  <a:ea typeface="ＭＳ Ｐゴシック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en-US" sz="160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en-US" sz="160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en-US" sz="1600" dirty="0">
                <a:solidFill>
                  <a:srgbClr val="000000"/>
                </a:solidFill>
                <a:latin typeface="Arial"/>
                <a:ea typeface="ＭＳ Ｐゴシック"/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611761" y="3663074"/>
            <a:ext cx="8303841" cy="507831"/>
          </a:xfrm>
          <a:prstGeom prst="rect">
            <a:avLst/>
          </a:prstGeom>
        </p:spPr>
        <p:txBody>
          <a:bodyPr/>
          <a:lstStyle>
            <a:lvl1pPr algn="ctr">
              <a:defRPr sz="3300" b="0" baseline="0">
                <a:solidFill>
                  <a:srgbClr val="060C36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2245640" y="5180599"/>
            <a:ext cx="5036084" cy="345431"/>
          </a:xfrm>
        </p:spPr>
        <p:txBody>
          <a:bodyPr>
            <a:spAutoFit/>
          </a:bodyPr>
          <a:lstStyle>
            <a:lvl1pPr algn="ctr">
              <a:defRPr sz="2200" baseline="0">
                <a:solidFill>
                  <a:srgbClr val="443B0A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19" name="Rectangle 18"/>
          <p:cNvSpPr/>
          <p:nvPr userDrawn="1">
            <p:custDataLst>
              <p:tags r:id="rId9"/>
            </p:custDataLst>
          </p:nvPr>
        </p:nvSpPr>
        <p:spPr bwMode="gray">
          <a:xfrm>
            <a:off x="235624" y="235627"/>
            <a:ext cx="8861400" cy="6528427"/>
          </a:xfrm>
          <a:prstGeom prst="rect">
            <a:avLst/>
          </a:prstGeom>
          <a:noFill/>
          <a:ln w="38100" cap="flat" cmpd="sng" algn="ctr">
            <a:solidFill>
              <a:srgbClr val="F9D8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296" tIns="46648" rIns="93296" bIns="46648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>
              <a:buSzPct val="85000"/>
              <a:buFont typeface="Monotype Sorts" pitchFamily="2" charset="2"/>
              <a:buNone/>
            </a:pPr>
            <a:endParaRPr lang="en-US" sz="1600" b="1" dirty="0">
              <a:solidFill>
                <a:prstClr val="white"/>
              </a:solidFill>
              <a:latin typeface="Arial Narrow" pitchFamily="34" charset="0"/>
              <a:ea typeface="ＭＳ Ｐゴシック"/>
              <a:cs typeface="Arial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517232" y="299664"/>
            <a:ext cx="4451322" cy="1601118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defTabSz="914400"/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22" name="Picture 1230" descr="CMStaglin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130" y="568489"/>
            <a:ext cx="3234822" cy="111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01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164708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2C328C1-A84F-4A39-A664-DBA00541A8C6}" type="slidenum">
              <a:rPr>
                <a:solidFill>
                  <a:srgbClr val="000000"/>
                </a:solidFill>
              </a:rPr>
              <a:pPr/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9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31813"/>
            <a:ext cx="6403975" cy="293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14400" y="4064763"/>
            <a:ext cx="7315200" cy="665307"/>
          </a:xfrm>
        </p:spPr>
        <p:txBody>
          <a:bodyPr/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050" name="Picture 2" descr="https://public.govdelivery.com/system/images/28925/original/cmsLog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5924"/>
            <a:ext cx="233362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29" descr="File:US-DeptOfHHS-Logo.sv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5575" y="77788"/>
            <a:ext cx="7175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01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0" y="961062"/>
            <a:ext cx="8686800" cy="5211137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  <a:lvl3pPr marL="1143000" indent="-228600">
              <a:buFont typeface="Arial"/>
              <a:buChar char="•"/>
              <a:defRPr/>
            </a:lvl3pPr>
            <a:lvl4pPr marL="1601788" indent="-230188"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5780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3" Type="http://schemas.openxmlformats.org/officeDocument/2006/relationships/theme" Target="../theme/theme2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image" Target="../media/image4.emf"/><Relationship Id="rId10" Type="http://schemas.openxmlformats.org/officeDocument/2006/relationships/tags" Target="../tags/tag9.xml"/><Relationship Id="rId4" Type="http://schemas.openxmlformats.org/officeDocument/2006/relationships/vmlDrawing" Target="../drawings/vmlDrawing2.vml"/><Relationship Id="rId9" Type="http://schemas.openxmlformats.org/officeDocument/2006/relationships/tags" Target="../tags/tag8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slideLayout" Target="../slideLayouts/slideLayout10.xml"/><Relationship Id="rId7" Type="http://schemas.openxmlformats.org/officeDocument/2006/relationships/vmlDrawing" Target="../drawings/vmlDrawing4.v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1.xml"/><Relationship Id="rId9" Type="http://schemas.openxmlformats.org/officeDocument/2006/relationships/oleObject" Target="../embeddings/oleObject4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5942612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22238"/>
            <a:ext cx="868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969963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1028" name="Group 192"/>
          <p:cNvGrpSpPr>
            <a:grpSpLocks/>
          </p:cNvGrpSpPr>
          <p:nvPr/>
        </p:nvGrpSpPr>
        <p:grpSpPr bwMode="auto">
          <a:xfrm>
            <a:off x="-3175" y="641350"/>
            <a:ext cx="6035675" cy="90488"/>
            <a:chOff x="-2" y="768"/>
            <a:chExt cx="3726" cy="56"/>
          </a:xfrm>
        </p:grpSpPr>
        <p:sp>
          <p:nvSpPr>
            <p:cNvPr id="1032" name="Rectangle 187"/>
            <p:cNvSpPr>
              <a:spLocks noChangeArrowheads="1"/>
            </p:cNvSpPr>
            <p:nvPr/>
          </p:nvSpPr>
          <p:spPr bwMode="auto">
            <a:xfrm>
              <a:off x="-2" y="795"/>
              <a:ext cx="3726" cy="29"/>
            </a:xfrm>
            <a:prstGeom prst="rect">
              <a:avLst/>
            </a:prstGeom>
            <a:solidFill>
              <a:srgbClr val="FFD937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>
                <a:buSzPct val="85000"/>
                <a:buFont typeface="Monotype Sorts" charset="0"/>
                <a:buNone/>
                <a:defRPr/>
              </a:pPr>
              <a:endParaRPr lang="en-US" sz="3700" b="1">
                <a:solidFill>
                  <a:srgbClr val="FFFFFF"/>
                </a:solidFill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33" name="Rectangle 186"/>
            <p:cNvSpPr>
              <a:spLocks noChangeArrowheads="1"/>
            </p:cNvSpPr>
            <p:nvPr/>
          </p:nvSpPr>
          <p:spPr bwMode="auto">
            <a:xfrm>
              <a:off x="-2" y="768"/>
              <a:ext cx="2976" cy="29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>
                <a:buSzPct val="85000"/>
                <a:buFont typeface="Monotype Sorts" charset="0"/>
                <a:buNone/>
                <a:defRPr/>
              </a:pPr>
              <a:endParaRPr lang="en-US" sz="3700" b="1">
                <a:solidFill>
                  <a:srgbClr val="FFFFFF"/>
                </a:solidFill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030" name="Rectangle 186"/>
          <p:cNvSpPr>
            <a:spLocks noChangeArrowheads="1"/>
          </p:cNvSpPr>
          <p:nvPr/>
        </p:nvSpPr>
        <p:spPr bwMode="auto">
          <a:xfrm>
            <a:off x="-3175" y="6392863"/>
            <a:ext cx="9147175" cy="44450"/>
          </a:xfrm>
          <a:prstGeom prst="rect">
            <a:avLst/>
          </a:prstGeom>
          <a:solidFill>
            <a:srgbClr val="006699"/>
          </a:solidFill>
          <a:ln>
            <a:noFill/>
          </a:ln>
          <a:extLst/>
        </p:spPr>
        <p:txBody>
          <a:bodyPr wrap="none" lIns="93256" tIns="46628" rIns="93256" bIns="46628" anchor="ctr"/>
          <a:lstStyle/>
          <a:p>
            <a:pPr eaLnBrk="0" hangingPunct="0">
              <a:buSzPct val="85000"/>
              <a:buFont typeface="Monotype Sorts" charset="0"/>
              <a:buNone/>
              <a:defRPr/>
            </a:pPr>
            <a:endParaRPr lang="en-US" sz="3700" b="1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031" name="TextBox 11"/>
          <p:cNvSpPr txBox="1">
            <a:spLocks noChangeArrowheads="1"/>
          </p:cNvSpPr>
          <p:nvPr/>
        </p:nvSpPr>
        <p:spPr bwMode="auto">
          <a:xfrm>
            <a:off x="8513763" y="6478588"/>
            <a:ext cx="4508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fld id="{86555711-07B2-426B-A4DB-3F5D115C5898}" type="slidenum">
              <a:rPr lang="en-US" sz="1200" smtClean="0"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200" dirty="0" smtClean="0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692" r:id="rId3"/>
    <p:sldLayoutId id="2147483694" r:id="rId4"/>
    <p:sldLayoutId id="214748370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00539B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539B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539B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539B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539B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39B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39B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39B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39B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15047961"/>
              </p:ext>
            </p:extLst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1" name="think-cell Slide" r:id="rId14" imgW="360" imgH="360" progId="">
                  <p:embed/>
                </p:oleObj>
              </mc:Choice>
              <mc:Fallback>
                <p:oleObj name="think-cell Slide" r:id="rId1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246609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/>
            <a:endParaRPr lang="en-US" sz="800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 bwMode="auto">
          <a:xfrm>
            <a:off x="1482155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auto">
          <a:xfrm>
            <a:off x="121489" y="127988"/>
            <a:ext cx="8794113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1488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4400"/>
            <a:r>
              <a:rPr lang="en-US" sz="1400" dirty="0">
                <a:solidFill>
                  <a:srgbClr val="808080"/>
                </a:solidFill>
                <a:latin typeface="Arial"/>
                <a:ea typeface="ＭＳ Ｐゴシック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1488" y="542616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808080"/>
                </a:solidFill>
                <a:latin typeface="Arial"/>
                <a:ea typeface="ＭＳ Ｐゴシック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21489" y="6203623"/>
            <a:ext cx="8722840" cy="518318"/>
            <a:chOff x="75" y="3830"/>
            <a:chExt cx="5385" cy="320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30"/>
              <a:ext cx="538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Arial"/>
                  <a:ea typeface="ＭＳ Ｐゴシック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4"/>
              <a:ext cx="4323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975" indent="-621975" defTabSz="913526">
                <a:tabLst>
                  <a:tab pos="625214" algn="l"/>
                </a:tabLst>
              </a:pPr>
              <a:r>
                <a:rPr lang="en-US" sz="1000" dirty="0">
                  <a:solidFill>
                    <a:srgbClr val="000000"/>
                  </a:solidFill>
                  <a:latin typeface="Arial"/>
                  <a:ea typeface="ＭＳ Ｐゴシック"/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4400"/>
              <a:r>
                <a:rPr lang="en-US" sz="1600" b="1" dirty="0">
                  <a:solidFill>
                    <a:srgbClr val="000000"/>
                  </a:solidFill>
                  <a:latin typeface="Arial"/>
                  <a:ea typeface="ＭＳ Ｐゴシック"/>
                </a:rPr>
                <a:t>Title</a:t>
              </a:r>
            </a:p>
            <a:p>
              <a:pPr defTabSz="914400"/>
              <a:r>
                <a:rPr lang="en-US" sz="1600" dirty="0">
                  <a:solidFill>
                    <a:srgbClr val="808080"/>
                  </a:solidFill>
                  <a:latin typeface="Arial"/>
                  <a:ea typeface="ＭＳ Ｐゴシック"/>
                </a:rPr>
                <a:t>Unit of measure</a:t>
              </a:r>
            </a:p>
          </p:txBody>
        </p:sp>
      </p:grpSp>
      <p:sp>
        <p:nvSpPr>
          <p:cNvPr id="22" name="Slide Number Placeholder 1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719602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lang="en-US" sz="10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/>
            <a:fld id="{42C328C1-A84F-4A39-A664-DBA00541A8C6}" type="slidenum">
              <a:rPr>
                <a:solidFill>
                  <a:srgbClr val="000000"/>
                </a:solidFill>
              </a:rPr>
              <a:pPr defTabSz="914400"/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gray">
          <a:xfrm>
            <a:off x="58116" y="56149"/>
            <a:ext cx="9028601" cy="6750019"/>
          </a:xfrm>
          <a:prstGeom prst="rect">
            <a:avLst/>
          </a:prstGeom>
          <a:noFill/>
          <a:ln w="38100" cap="flat" cmpd="sng" algn="ctr">
            <a:solidFill>
              <a:srgbClr val="FFD5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296" tIns="46648" rIns="93296" bIns="46648" numCol="1" rtlCol="0" anchor="ctr" anchorCtr="0" compatLnSpc="1">
            <a:prstTxWarp prst="textNoShape">
              <a:avLst/>
            </a:prstTxWarp>
          </a:bodyPr>
          <a:lstStyle/>
          <a:p>
            <a:pPr algn="ctr" defTabSz="932962" eaLnBrk="0" hangingPunct="0">
              <a:buSzPct val="85000"/>
              <a:buFont typeface="Monotype Sorts" pitchFamily="2" charset="2"/>
              <a:buNone/>
              <a:defRPr/>
            </a:pPr>
            <a:endParaRPr lang="en-US" sz="1600" b="1" kern="0" dirty="0">
              <a:solidFill>
                <a:srgbClr val="FFFFFF"/>
              </a:solidFill>
              <a:latin typeface="Arial Narrow" pitchFamily="34" charset="0"/>
              <a:ea typeface="ＭＳ Ｐゴシック"/>
              <a:cs typeface="Arial" charset="0"/>
            </a:endParaRPr>
          </a:p>
        </p:txBody>
      </p:sp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" y="6360592"/>
            <a:ext cx="1076138" cy="37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69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4228692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4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22238"/>
            <a:ext cx="868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969963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1028" name="Group 192"/>
          <p:cNvGrpSpPr>
            <a:grpSpLocks/>
          </p:cNvGrpSpPr>
          <p:nvPr/>
        </p:nvGrpSpPr>
        <p:grpSpPr bwMode="auto">
          <a:xfrm>
            <a:off x="-3175" y="641350"/>
            <a:ext cx="6035675" cy="90488"/>
            <a:chOff x="-2" y="768"/>
            <a:chExt cx="3726" cy="56"/>
          </a:xfrm>
        </p:grpSpPr>
        <p:sp>
          <p:nvSpPr>
            <p:cNvPr id="1032" name="Rectangle 187"/>
            <p:cNvSpPr>
              <a:spLocks noChangeArrowheads="1"/>
            </p:cNvSpPr>
            <p:nvPr/>
          </p:nvSpPr>
          <p:spPr bwMode="auto">
            <a:xfrm>
              <a:off x="-2" y="795"/>
              <a:ext cx="3726" cy="29"/>
            </a:xfrm>
            <a:prstGeom prst="rect">
              <a:avLst/>
            </a:prstGeom>
            <a:solidFill>
              <a:srgbClr val="FFD937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>
                <a:buSzPct val="85000"/>
                <a:buFont typeface="Monotype Sorts" charset="0"/>
                <a:buNone/>
                <a:defRPr/>
              </a:pPr>
              <a:endParaRPr lang="en-US" sz="3700" b="1">
                <a:solidFill>
                  <a:srgbClr val="FFFFFF"/>
                </a:solidFill>
                <a:latin typeface="Verdana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33" name="Rectangle 186"/>
            <p:cNvSpPr>
              <a:spLocks noChangeArrowheads="1"/>
            </p:cNvSpPr>
            <p:nvPr/>
          </p:nvSpPr>
          <p:spPr bwMode="auto">
            <a:xfrm>
              <a:off x="-2" y="768"/>
              <a:ext cx="2976" cy="29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>
                <a:buSzPct val="85000"/>
                <a:buFont typeface="Monotype Sorts" charset="0"/>
                <a:buNone/>
                <a:defRPr/>
              </a:pPr>
              <a:endParaRPr lang="en-US" sz="3700" b="1">
                <a:solidFill>
                  <a:srgbClr val="FFFFFF"/>
                </a:solidFill>
                <a:latin typeface="Verdana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030" name="Rectangle 186"/>
          <p:cNvSpPr>
            <a:spLocks noChangeArrowheads="1"/>
          </p:cNvSpPr>
          <p:nvPr/>
        </p:nvSpPr>
        <p:spPr bwMode="auto">
          <a:xfrm>
            <a:off x="-3175" y="6392863"/>
            <a:ext cx="9147175" cy="44450"/>
          </a:xfrm>
          <a:prstGeom prst="rect">
            <a:avLst/>
          </a:prstGeom>
          <a:solidFill>
            <a:srgbClr val="006699"/>
          </a:solidFill>
          <a:ln>
            <a:noFill/>
          </a:ln>
          <a:extLst/>
        </p:spPr>
        <p:txBody>
          <a:bodyPr wrap="none" lIns="93256" tIns="46628" rIns="93256" bIns="46628" anchor="ctr"/>
          <a:lstStyle/>
          <a:p>
            <a:pPr eaLnBrk="0" hangingPunct="0">
              <a:buSzPct val="85000"/>
              <a:buFont typeface="Monotype Sorts" charset="0"/>
              <a:buNone/>
              <a:defRPr/>
            </a:pPr>
            <a:endParaRPr lang="en-US" sz="3700" b="1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031" name="TextBox 11"/>
          <p:cNvSpPr txBox="1">
            <a:spLocks noChangeArrowheads="1"/>
          </p:cNvSpPr>
          <p:nvPr/>
        </p:nvSpPr>
        <p:spPr bwMode="auto">
          <a:xfrm>
            <a:off x="8513763" y="6478588"/>
            <a:ext cx="450850" cy="2778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fld id="{86555711-07B2-426B-A4DB-3F5D115C5898}" type="slidenum">
              <a:rPr lang="en-US" sz="1200" smtClean="0">
                <a:solidFill>
                  <a:prstClr val="black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2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0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00539B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539B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539B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539B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539B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39B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39B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39B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0539B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7442" y="2142162"/>
            <a:ext cx="7506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Garamond" panose="02020404030301010803" pitchFamily="18" charset="0"/>
              </a:rPr>
              <a:t>Patrick Conway</a:t>
            </a:r>
            <a:endParaRPr lang="en-US" sz="6600" b="1" dirty="0"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6486" y="3429000"/>
            <a:ext cx="5391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atin typeface="Garamond"/>
                <a:ea typeface="Times New Roman"/>
                <a:cs typeface="Times New Roman"/>
              </a:rPr>
              <a:t>Centers for Medicare and Medicaid Services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8677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74347" y="807516"/>
            <a:ext cx="8549141" cy="528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The model tests bundled payment of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lower extremity joint replacement (LEJR) episodes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and includes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approximately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20% of all Medicare LEJR procedures</a:t>
            </a:r>
          </a:p>
          <a:p>
            <a:pPr marL="0" indent="0">
              <a:buNone/>
            </a:pPr>
            <a:endParaRPr lang="en-US" sz="2000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The model will have 5 performance years, with the first beginning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April 1, 2016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n-lt"/>
                <a:cs typeface="Arial" panose="020B0604020202020204" pitchFamily="34" charset="0"/>
              </a:rPr>
              <a:t>Participant hospitals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that achieve spending and quality goals will be </a:t>
            </a:r>
            <a:r>
              <a:rPr lang="en-US" sz="2000" b="1" dirty="0">
                <a:solidFill>
                  <a:srgbClr val="4F81BD">
                    <a:lumMod val="75000"/>
                  </a:srgbClr>
                </a:solidFill>
                <a:latin typeface="+mn-lt"/>
              </a:rPr>
              <a:t>eligible to receive a reconciliation payment from Medicare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or will be held accountable for spending above a pre-determined target beginning in Year 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2</a:t>
            </a:r>
          </a:p>
          <a:p>
            <a:pPr marL="0" indent="0">
              <a:buNone/>
            </a:pPr>
            <a:endParaRPr lang="en-US" sz="20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Pay-for-performance methodology will include </a:t>
            </a:r>
            <a:r>
              <a:rPr lang="en-US" sz="2000" b="1" dirty="0">
                <a:solidFill>
                  <a:srgbClr val="4F81BD">
                    <a:lumMod val="75000"/>
                  </a:srgbClr>
                </a:solidFill>
                <a:latin typeface="+mn-lt"/>
              </a:rPr>
              <a:t>2 required quality measures and voluntary submission of patient-reported outcomes data</a:t>
            </a:r>
          </a:p>
          <a:p>
            <a:pPr marL="0" indent="0">
              <a:buNone/>
            </a:pPr>
            <a:endParaRPr lang="en-US" sz="2000" dirty="0" smtClean="0"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9498" y="85295"/>
            <a:ext cx="8915400" cy="519112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Comprehensive Care for Joint Replacement (CJR) will test a bundled payment model across a broad cross-section of hospitals </a:t>
            </a:r>
            <a:endParaRPr lang="en-US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6749" y="1943100"/>
            <a:ext cx="26629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~800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Inpatient Prospective Payment System </a:t>
            </a:r>
            <a:r>
              <a:rPr lang="en-US" dirty="0" smtClean="0">
                <a:cs typeface="Arial" panose="020B0604020202020204" pitchFamily="34" charset="0"/>
              </a:rPr>
              <a:t>Hospitals participating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63067" y="1906488"/>
            <a:ext cx="971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67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8867" y="1715988"/>
            <a:ext cx="1699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selected Metropolitan Statistical Areas (MSAs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)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10250" y="2137320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67500" y="2032457"/>
            <a:ext cx="1009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30%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8550" y="1894701"/>
            <a:ext cx="1428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U.S. population resides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52750" y="219075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30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50905"/>
            <a:ext cx="8794113" cy="553998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During January 2015, HHS announced goals for value-based payments within the Medicare FFS system</a:t>
            </a:r>
            <a:endParaRPr lang="en-US" sz="2400" dirty="0"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97" y="448887"/>
            <a:ext cx="7047603" cy="6409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778923"/>
            <a:ext cx="23275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On March 3, 2016, President Obama and HHS announced that </a:t>
            </a:r>
            <a:r>
              <a:rPr lang="en-US" sz="2000" b="1" dirty="0">
                <a:solidFill>
                  <a:srgbClr val="002060"/>
                </a:solidFill>
              </a:rPr>
              <a:t>30 percent of Medicare </a:t>
            </a:r>
            <a:r>
              <a:rPr lang="en-US" sz="2000" b="1" dirty="0" smtClean="0">
                <a:solidFill>
                  <a:srgbClr val="002060"/>
                </a:solidFill>
              </a:rPr>
              <a:t>payments are tied </a:t>
            </a:r>
            <a:r>
              <a:rPr lang="en-US" sz="2000" b="1" dirty="0">
                <a:solidFill>
                  <a:srgbClr val="002060"/>
                </a:solidFill>
              </a:rPr>
              <a:t>to quality payments through APMs. </a:t>
            </a:r>
            <a:r>
              <a:rPr lang="en-US" sz="2000" b="1" dirty="0" smtClean="0">
                <a:solidFill>
                  <a:srgbClr val="002060"/>
                </a:solidFill>
              </a:rPr>
              <a:t>This goal was  achieved one </a:t>
            </a:r>
            <a:r>
              <a:rPr lang="en-US" sz="2000" b="1" dirty="0">
                <a:solidFill>
                  <a:srgbClr val="002060"/>
                </a:solidFill>
              </a:rPr>
              <a:t>year ahead of </a:t>
            </a:r>
            <a:r>
              <a:rPr lang="en-US" sz="2000" b="1" dirty="0" smtClean="0">
                <a:solidFill>
                  <a:srgbClr val="002060"/>
                </a:solidFill>
              </a:rPr>
              <a:t>schedule! 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7153"/>
            <a:ext cx="8686800" cy="51911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The Health Care Payment Learning and Action Network will accelerate the transition to alternative payment models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74347" y="1093266"/>
            <a:ext cx="5994373" cy="515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Medicare alone cannot drive sustained progress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towards alternative payment models (APM)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Success depends upon a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critical mass of partners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adopting new models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The network will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onvene </a:t>
            </a:r>
            <a:r>
              <a:rPr lang="en-US" sz="1700" dirty="0" smtClean="0">
                <a:latin typeface="+mj-lt"/>
              </a:rPr>
              <a:t>payers, purchasers, consumers, states and federal partners to establish a common pathway for success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Identify areas of agreement </a:t>
            </a:r>
            <a:r>
              <a:rPr lang="en-US" sz="1700" dirty="0" smtClean="0">
                <a:latin typeface="+mj-lt"/>
              </a:rPr>
              <a:t>around movement to APMs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+mj-lt"/>
              </a:rPr>
              <a:t>Collaborate to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generate evidence, shared approaches, and remove barriers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Develop common approaches </a:t>
            </a:r>
            <a:r>
              <a:rPr lang="en-US" sz="1700" dirty="0" smtClean="0">
                <a:latin typeface="+mj-lt"/>
              </a:rPr>
              <a:t>to core issues such as beneficiary attribution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+mj-lt"/>
              </a:rPr>
              <a:t>Create </a:t>
            </a:r>
            <a:r>
              <a:rPr lang="en-US" sz="17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implementation guides </a:t>
            </a:r>
            <a:r>
              <a:rPr lang="en-US" sz="1700" dirty="0" smtClean="0">
                <a:latin typeface="+mj-lt"/>
              </a:rPr>
              <a:t>for payers and purchasers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90640" y="1204734"/>
            <a:ext cx="236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Network Objectives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8720" y="1093266"/>
            <a:ext cx="2583049" cy="4018561"/>
          </a:xfrm>
          <a:prstGeom prst="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68719" y="1574066"/>
            <a:ext cx="25830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 smtClean="0"/>
              <a:t>Match or exceed Medicare alternative payment model goals across the US health system</a:t>
            </a:r>
            <a:endParaRPr lang="en-US" sz="1600" dirty="0"/>
          </a:p>
          <a:p>
            <a:pPr marL="231775"/>
            <a:r>
              <a:rPr lang="en-US" sz="1600" dirty="0" smtClean="0"/>
              <a:t>-30% in APM by 2016 </a:t>
            </a:r>
            <a:r>
              <a:rPr lang="en-US" sz="1600" dirty="0" smtClean="0">
                <a:solidFill>
                  <a:srgbClr val="FF0000"/>
                </a:solidFill>
              </a:rPr>
              <a:t>(EXCEEDED)</a:t>
            </a:r>
          </a:p>
          <a:p>
            <a:pPr marL="231775"/>
            <a:r>
              <a:rPr lang="en-US" sz="1600" dirty="0" smtClean="0"/>
              <a:t>-50% in APM by 2018</a:t>
            </a:r>
            <a:endParaRPr lang="en-US" sz="1600" dirty="0"/>
          </a:p>
          <a:p>
            <a:endParaRPr lang="en-US" sz="1600" dirty="0" smtClean="0"/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/>
              <a:t>Shift momentum from CMS to private payer/purchaser </a:t>
            </a:r>
            <a:r>
              <a:rPr lang="en-US" sz="1600" dirty="0" smtClean="0"/>
              <a:t>and state communities</a:t>
            </a:r>
            <a:endParaRPr lang="en-US" sz="1600" dirty="0"/>
          </a:p>
          <a:p>
            <a:pPr marL="111125" indent="-111125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/>
              <a:t>Align on </a:t>
            </a:r>
            <a:r>
              <a:rPr lang="en-US" sz="1600" dirty="0" smtClean="0"/>
              <a:t>core </a:t>
            </a:r>
            <a:r>
              <a:rPr lang="en-US" sz="1600" dirty="0"/>
              <a:t>aspects of </a:t>
            </a:r>
            <a:r>
              <a:rPr lang="en-US" sz="1600" dirty="0" smtClean="0"/>
              <a:t>alternative payment </a:t>
            </a:r>
            <a:r>
              <a:rPr lang="en-US" sz="1600" dirty="0"/>
              <a:t>design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8947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1489" y="-48091"/>
            <a:ext cx="902251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913526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353" algn="l"/>
              </a:tabLst>
              <a:defRPr sz="19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66481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32962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99443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65925" algn="l" defTabSz="913526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dirty="0" smtClean="0"/>
              <a:t>The Innovation Center portfolio aligns with delivery system reform focus areas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05809" y="696939"/>
            <a:ext cx="1244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Focus Areas</a:t>
            </a:r>
            <a:endParaRPr lang="en-US" sz="1600" b="1" baseline="30000" dirty="0" smtClean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0111" y="696939"/>
            <a:ext cx="3295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CMS Innovation Center Portfolio*</a:t>
            </a:r>
            <a:endParaRPr lang="en-US" sz="1600" b="1" baseline="30000" dirty="0" smtClean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0728" y="4127997"/>
            <a:ext cx="1239382" cy="14264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Deliver Care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Content Placeholder 8"/>
          <p:cNvSpPr txBox="1">
            <a:spLocks/>
          </p:cNvSpPr>
          <p:nvPr/>
        </p:nvSpPr>
        <p:spPr bwMode="auto">
          <a:xfrm>
            <a:off x="1450110" y="4267119"/>
            <a:ext cx="7693891" cy="124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spcCol="182880" anchor="t" anchorCtr="0" compatLnSpc="1">
            <a:prstTxWarp prst="textNoShape">
              <a:avLst/>
            </a:prstTxWarp>
            <a:noAutofit/>
          </a:bodyPr>
          <a:lstStyle/>
          <a:p>
            <a:pPr marL="112713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latin typeface="+mn-lt"/>
                <a:cs typeface="ＭＳ Ｐゴシック" charset="-128"/>
              </a:rPr>
              <a:t>Learning and Diffusion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>
                <a:latin typeface="+mn-lt"/>
              </a:rPr>
              <a:t>Partnership for Patients 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>
                <a:latin typeface="+mn-lt"/>
              </a:rPr>
              <a:t>Transforming Clinical Practice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>
                <a:latin typeface="+mn-lt"/>
              </a:rPr>
              <a:t>Community-Based </a:t>
            </a:r>
            <a:r>
              <a:rPr lang="en-US" sz="1100" dirty="0">
                <a:latin typeface="+mn-lt"/>
              </a:rPr>
              <a:t>Care </a:t>
            </a:r>
            <a:r>
              <a:rPr lang="en-US" sz="1100" dirty="0" smtClean="0">
                <a:latin typeface="+mn-lt"/>
              </a:rPr>
              <a:t>Transitions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endParaRPr lang="en-US" sz="600" b="1" dirty="0" smtClean="0">
              <a:latin typeface="+mn-lt"/>
              <a:cs typeface="ＭＳ Ｐゴシック" charset="-128"/>
            </a:endParaRPr>
          </a:p>
          <a:p>
            <a:pPr marL="112713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cs typeface="ＭＳ Ｐゴシック" charset="-128"/>
              </a:rPr>
              <a:t>Health Care Innovation </a:t>
            </a:r>
            <a:r>
              <a:rPr lang="en-US" sz="1200" b="1" dirty="0" smtClean="0">
                <a:cs typeface="ＭＳ Ｐゴシック" charset="-128"/>
              </a:rPr>
              <a:t>Awards</a:t>
            </a:r>
          </a:p>
          <a:p>
            <a:pPr marL="112713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600" b="1" dirty="0" smtClean="0">
              <a:cs typeface="ＭＳ Ｐゴシック" charset="-128"/>
            </a:endParaRPr>
          </a:p>
          <a:p>
            <a:pPr marL="112713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>
                <a:cs typeface="ＭＳ Ｐゴシック" charset="-128"/>
              </a:rPr>
              <a:t>Accountable Health Communities</a:t>
            </a:r>
          </a:p>
          <a:p>
            <a:pPr marL="112713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600" b="1" dirty="0" smtClean="0">
              <a:cs typeface="ＭＳ Ｐゴシック" charset="-128"/>
            </a:endParaRPr>
          </a:p>
          <a:p>
            <a:pPr marL="112713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>
                <a:latin typeface="+mn-lt"/>
                <a:cs typeface="ＭＳ Ｐゴシック" charset="-128"/>
              </a:rPr>
              <a:t>State Innovation Models Initiative</a:t>
            </a:r>
            <a:endParaRPr lang="en-US" sz="1200" dirty="0"/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>
                <a:cs typeface="ＭＳ Ｐゴシック" charset="-128"/>
              </a:rPr>
              <a:t>SIM Round 1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>
                <a:cs typeface="ＭＳ Ｐゴシック" charset="-128"/>
              </a:rPr>
              <a:t>SIM Round 2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>
                <a:cs typeface="ＭＳ Ｐゴシック" charset="-128"/>
              </a:rPr>
              <a:t>Maryland All-Payer Model</a:t>
            </a:r>
          </a:p>
          <a:p>
            <a:pPr marL="115887" eaLnBrk="0" hangingPunct="0">
              <a:spcBef>
                <a:spcPts val="0"/>
              </a:spcBef>
              <a:defRPr/>
            </a:pPr>
            <a:endParaRPr lang="en-US" sz="600" b="1" dirty="0" smtClean="0">
              <a:latin typeface="+mn-lt"/>
              <a:cs typeface="ＭＳ Ｐゴシック" charset="-128"/>
            </a:endParaRPr>
          </a:p>
          <a:p>
            <a:pPr marL="112713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>
                <a:cs typeface="ＭＳ Ｐゴシック" charset="-128"/>
              </a:rPr>
              <a:t>Million Hearts Cardiovascular Risk Reduction Model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205809" y="4127998"/>
            <a:ext cx="8782549" cy="1426499"/>
          </a:xfrm>
          <a:prstGeom prst="rect">
            <a:avLst/>
          </a:prstGeom>
          <a:noFill/>
          <a:ln w="254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0728" y="5620599"/>
            <a:ext cx="1239382" cy="7276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Distribute Information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Content Placeholder 8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450111" y="5883012"/>
            <a:ext cx="7536476" cy="34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spcCol="182880" anchor="t" anchorCtr="0" compatLnSpc="1">
            <a:prstTxWarp prst="textNoShape">
              <a:avLst/>
            </a:prstTxWarp>
            <a:noAutofit/>
          </a:bodyPr>
          <a:lstStyle/>
          <a:p>
            <a:pPr marL="112713" lvl="0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>
                <a:latin typeface="+mn-lt"/>
                <a:cs typeface="ＭＳ Ｐゴシック" charset="-128"/>
              </a:rPr>
              <a:t>Health Care Payment Learning and Action Network</a:t>
            </a:r>
          </a:p>
          <a:p>
            <a:pPr marL="112713" lvl="0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>
                <a:latin typeface="+mn-lt"/>
                <a:cs typeface="ＭＳ Ｐゴシック" charset="-128"/>
              </a:rPr>
              <a:t>Information </a:t>
            </a:r>
            <a:r>
              <a:rPr lang="en-US" sz="1200" b="1" dirty="0">
                <a:latin typeface="+mn-lt"/>
                <a:cs typeface="ＭＳ Ｐゴシック" charset="-128"/>
              </a:rPr>
              <a:t>to providers in CMMI </a:t>
            </a:r>
            <a:r>
              <a:rPr lang="en-US" sz="1200" b="1" dirty="0" smtClean="0">
                <a:latin typeface="+mn-lt"/>
                <a:cs typeface="ＭＳ Ｐゴシック" charset="-128"/>
              </a:rPr>
              <a:t>models</a:t>
            </a:r>
          </a:p>
          <a:p>
            <a:pPr marL="112713" lvl="0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>
                <a:latin typeface="+mn-lt"/>
                <a:cs typeface="ＭＳ Ｐゴシック" charset="-128"/>
              </a:rPr>
              <a:t>Shared decision-making required by many models</a:t>
            </a:r>
            <a:endParaRPr lang="en-US" sz="1200" b="1" dirty="0">
              <a:latin typeface="+mn-lt"/>
              <a:cs typeface="ＭＳ Ｐゴシック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5809" y="5624975"/>
            <a:ext cx="8782549" cy="723273"/>
          </a:xfrm>
          <a:prstGeom prst="rect">
            <a:avLst/>
          </a:prstGeom>
          <a:noFill/>
          <a:ln w="254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728" y="1003983"/>
            <a:ext cx="1239382" cy="3050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Pay Providers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Content Placeholder 8"/>
          <p:cNvSpPr txBox="1">
            <a:spLocks/>
          </p:cNvSpPr>
          <p:nvPr/>
        </p:nvSpPr>
        <p:spPr bwMode="auto">
          <a:xfrm>
            <a:off x="1450110" y="1169798"/>
            <a:ext cx="7538248" cy="295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spcCol="274320" anchor="t" anchorCtr="0" compatLnSpc="1">
            <a:prstTxWarp prst="textNoShape">
              <a:avLst/>
            </a:prstTxWarp>
            <a:noAutofit/>
          </a:bodyPr>
          <a:lstStyle/>
          <a:p>
            <a:pPr marL="112713" lvl="0" indent="-112713" defTabSz="457200" eaLnBrk="0" fontAlgn="base" hangingPunct="0"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>
                <a:latin typeface="+mn-lt"/>
                <a:cs typeface="ＭＳ Ｐゴシック" charset="-128"/>
              </a:rPr>
              <a:t>Accountable </a:t>
            </a:r>
            <a:r>
              <a:rPr lang="en-US" sz="1200" b="1" dirty="0">
                <a:latin typeface="+mn-lt"/>
                <a:cs typeface="ＭＳ Ｐゴシック" charset="-128"/>
              </a:rPr>
              <a:t>Care </a:t>
            </a:r>
            <a:endParaRPr lang="en-US" sz="1100" dirty="0" smtClean="0"/>
          </a:p>
          <a:p>
            <a:pPr marL="288925" lvl="0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Pioneer ACO Model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Medicare Shared Savings Program (housed in Center for Medicare)</a:t>
            </a:r>
          </a:p>
          <a:p>
            <a:pPr marL="288925" lvl="0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Advance Payment ACO Model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Comprehensive ERSD Care </a:t>
            </a:r>
            <a:r>
              <a:rPr lang="en-US" sz="1100" dirty="0" smtClean="0"/>
              <a:t>Initiative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/>
              <a:t>Next Generation ACO</a:t>
            </a:r>
            <a:endParaRPr lang="en-US" sz="1100" dirty="0"/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ＭＳ Ｐゴシック" charset="-128"/>
            </a:endParaRPr>
          </a:p>
          <a:p>
            <a:pPr marL="112713" marR="0" indent="-112713" eaLnBrk="0" latinLnBrk="0" hangingPunct="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200" b="1" dirty="0">
                <a:latin typeface="+mn-lt"/>
                <a:cs typeface="ＭＳ Ｐゴシック" charset="-128"/>
              </a:rPr>
              <a:t>Primary Care </a:t>
            </a:r>
            <a:r>
              <a:rPr lang="en-US" sz="1200" b="1" dirty="0" smtClean="0">
                <a:latin typeface="+mn-lt"/>
                <a:cs typeface="ＭＳ Ｐゴシック" charset="-128"/>
              </a:rPr>
              <a:t>Transformation</a:t>
            </a:r>
            <a:endParaRPr lang="en-US" sz="1200" b="1" dirty="0">
              <a:latin typeface="+mn-lt"/>
              <a:cs typeface="ＭＳ Ｐゴシック" charset="-128"/>
            </a:endParaRP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Comprehensive Primary Care Initiative (CPC)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/>
              <a:t>Multi-Payer Advanced Primary Care Practice (MAPCP) </a:t>
            </a:r>
            <a:r>
              <a:rPr lang="en-US" sz="1100" dirty="0" smtClean="0"/>
              <a:t>Demonstration</a:t>
            </a:r>
            <a:endParaRPr lang="en-US" sz="1100" dirty="0" smtClean="0">
              <a:latin typeface="+mn-lt"/>
            </a:endParaRP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>
                <a:latin typeface="+mn-lt"/>
              </a:rPr>
              <a:t>Independence </a:t>
            </a:r>
            <a:r>
              <a:rPr lang="en-US" sz="1100" dirty="0">
                <a:latin typeface="+mn-lt"/>
              </a:rPr>
              <a:t>at Home Demonstration 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>
                <a:latin typeface="+mn-lt"/>
              </a:rPr>
              <a:t>Graduate Nurse Education </a:t>
            </a:r>
            <a:r>
              <a:rPr lang="en-US" sz="1100" dirty="0" smtClean="0">
                <a:latin typeface="+mn-lt"/>
              </a:rPr>
              <a:t>Demonstration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>
                <a:latin typeface="+mn-lt"/>
              </a:rPr>
              <a:t>Home Health Value Based Purchasing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>
                <a:latin typeface="+mn-lt"/>
              </a:rPr>
              <a:t>Medicare Care Choices</a:t>
            </a:r>
            <a:endParaRPr lang="en-US" sz="600" dirty="0" smtClean="0">
              <a:latin typeface="+mn-lt"/>
            </a:endParaRPr>
          </a:p>
          <a:p>
            <a:pPr marL="112713" lvl="0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1200" b="1" dirty="0" smtClean="0">
              <a:latin typeface="+mn-lt"/>
              <a:cs typeface="ＭＳ Ｐゴシック" charset="-128"/>
            </a:endParaRPr>
          </a:p>
          <a:p>
            <a:pPr marL="112713" lvl="0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1200" b="1" dirty="0" smtClean="0">
              <a:latin typeface="+mn-lt"/>
              <a:cs typeface="ＭＳ Ｐゴシック" charset="-128"/>
            </a:endParaRPr>
          </a:p>
          <a:p>
            <a:pPr marL="112713" lvl="0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>
                <a:latin typeface="+mn-lt"/>
                <a:cs typeface="ＭＳ Ｐゴシック" charset="-128"/>
              </a:rPr>
              <a:t>Bundled payment models</a:t>
            </a:r>
            <a:endParaRPr lang="en-US" sz="1200" b="1" dirty="0">
              <a:latin typeface="+mn-lt"/>
              <a:cs typeface="ＭＳ Ｐゴシック" charset="-128"/>
            </a:endParaRPr>
          </a:p>
          <a:p>
            <a:pPr marL="288925" indent="-173038" eaLnBrk="0" hangingPunct="0">
              <a:buFont typeface="Calibri" panose="020F0502020204030204" pitchFamily="34" charset="0"/>
              <a:buChar char="‒"/>
              <a:defRPr/>
            </a:pPr>
            <a:r>
              <a:rPr lang="en-US" sz="1100" dirty="0" smtClean="0"/>
              <a:t>Bundled Payment for Care Improvement Models 1-4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/>
              <a:t>Oncology Care Model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/>
              <a:t>Comprehensive Care for Joint Replacement</a:t>
            </a:r>
          </a:p>
          <a:p>
            <a:pPr marL="115888" lvl="0" eaLnBrk="0" hangingPunct="0">
              <a:spcBef>
                <a:spcPts val="0"/>
              </a:spcBef>
              <a:defRPr/>
            </a:pPr>
            <a:endParaRPr lang="en-US" sz="600" b="1" dirty="0" smtClean="0">
              <a:latin typeface="+mn-lt"/>
              <a:cs typeface="ＭＳ Ｐゴシック" charset="-128"/>
            </a:endParaRPr>
          </a:p>
          <a:p>
            <a:pPr marL="112713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latin typeface="+mn-lt"/>
                <a:cs typeface="ＭＳ Ｐゴシック" charset="-128"/>
              </a:rPr>
              <a:t>Initiatives Focused on the Medicaid </a:t>
            </a:r>
            <a:endParaRPr lang="en-US" sz="1200" b="1" dirty="0" smtClean="0">
              <a:latin typeface="+mn-lt"/>
              <a:cs typeface="ＭＳ Ｐゴシック" charset="-128"/>
            </a:endParaRP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>
                <a:latin typeface="+mn-lt"/>
              </a:rPr>
              <a:t>Medicaid </a:t>
            </a:r>
            <a:r>
              <a:rPr lang="en-US" sz="1100" dirty="0">
                <a:latin typeface="+mn-lt"/>
              </a:rPr>
              <a:t>Incentives for Prevention of Chronic Diseases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>
                <a:latin typeface="+mn-lt"/>
              </a:rPr>
              <a:t>Strong Start </a:t>
            </a:r>
            <a:r>
              <a:rPr lang="en-US" sz="1100" dirty="0" smtClean="0">
                <a:latin typeface="+mn-lt"/>
              </a:rPr>
              <a:t>Initiative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 smtClean="0"/>
              <a:t>Medicaid Innovation Accelerator Program</a:t>
            </a:r>
            <a:endParaRPr lang="en-US" sz="1100" dirty="0"/>
          </a:p>
          <a:p>
            <a:pPr marL="115888" lvl="0" eaLnBrk="0" hangingPunct="0">
              <a:spcBef>
                <a:spcPts val="0"/>
              </a:spcBef>
              <a:defRPr/>
            </a:pPr>
            <a:endParaRPr lang="en-US" sz="600" b="1" dirty="0" smtClean="0">
              <a:latin typeface="+mn-lt"/>
              <a:cs typeface="ＭＳ Ｐゴシック" charset="-128"/>
            </a:endParaRPr>
          </a:p>
          <a:p>
            <a:pPr marL="112713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>
                <a:latin typeface="+mn-lt"/>
                <a:cs typeface="ＭＳ Ｐゴシック" charset="-128"/>
              </a:rPr>
              <a:t>Dual Eligible (Medicare-Medicaid </a:t>
            </a:r>
            <a:r>
              <a:rPr lang="en-US" sz="1200" b="1" dirty="0" smtClean="0">
                <a:latin typeface="+mn-lt"/>
                <a:cs typeface="ＭＳ Ｐゴシック" charset="-128"/>
              </a:rPr>
              <a:t>Enrollees)</a:t>
            </a:r>
            <a:endParaRPr lang="en-US" sz="1200" b="1" dirty="0">
              <a:latin typeface="+mn-lt"/>
              <a:cs typeface="ＭＳ Ｐゴシック" charset="-128"/>
            </a:endParaRP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>
                <a:latin typeface="+mn-lt"/>
              </a:rPr>
              <a:t>Financial Alignment Initiative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100" dirty="0">
                <a:latin typeface="+mn-lt"/>
              </a:rPr>
              <a:t>Initiative to Reduce Avoidable Hospitalizations </a:t>
            </a:r>
            <a:r>
              <a:rPr lang="en-US" sz="1100" dirty="0" smtClean="0">
                <a:latin typeface="+mn-lt"/>
              </a:rPr>
              <a:t>among Nursing Facility Residents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endParaRPr lang="en-US" sz="600" dirty="0" smtClean="0">
              <a:latin typeface="+mn-lt"/>
            </a:endParaRPr>
          </a:p>
          <a:p>
            <a:pPr marL="112713" indent="-112713" eaLnBrk="0" hangingPunct="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200" b="1" dirty="0" smtClean="0">
                <a:cs typeface="ＭＳ Ｐゴシック" charset="-128"/>
              </a:rPr>
              <a:t>Medicare Advantage (Part C) and Part D</a:t>
            </a:r>
            <a:endParaRPr lang="en-US" sz="1200" b="1" dirty="0">
              <a:cs typeface="ＭＳ Ｐゴシック" charset="-128"/>
            </a:endParaRP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050" dirty="0" smtClean="0"/>
              <a:t>Medicare Advantage Value-Based Insurance Design model</a:t>
            </a:r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r>
              <a:rPr lang="en-US" sz="1050" dirty="0" smtClean="0"/>
              <a:t>Part D Enhanced Medication Therapy Management</a:t>
            </a:r>
            <a:endParaRPr lang="en-US" sz="1050" dirty="0"/>
          </a:p>
          <a:p>
            <a:pPr marL="288925" indent="-173038" eaLnBrk="0" hangingPunct="0">
              <a:spcBef>
                <a:spcPts val="0"/>
              </a:spcBef>
              <a:buFont typeface="Calibri" panose="020F0502020204030204" pitchFamily="34" charset="0"/>
              <a:buChar char="‒"/>
              <a:defRPr/>
            </a:pPr>
            <a:endParaRPr lang="en-US" sz="1100" dirty="0"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5809" y="989854"/>
            <a:ext cx="8782549" cy="3064354"/>
          </a:xfrm>
          <a:prstGeom prst="rect">
            <a:avLst/>
          </a:prstGeom>
          <a:noFill/>
          <a:ln w="254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0111" y="981949"/>
            <a:ext cx="384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Test and expand alternative payment models</a:t>
            </a:r>
            <a:endParaRPr lang="en-US" sz="1200" b="1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1450111" y="4083930"/>
            <a:ext cx="4368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Support providers and states to improve the delivery of care</a:t>
            </a:r>
            <a:endParaRPr lang="en-US" sz="1200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1450111" y="5669044"/>
            <a:ext cx="7536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Increase information available for effective informed decision-making by consumers and providers</a:t>
            </a:r>
            <a:endParaRPr lang="en-US" sz="1200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386497" y="6543319"/>
            <a:ext cx="740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Many CMMI programs test innovations across multiple focus areas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73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03" y="2371520"/>
            <a:ext cx="6727121" cy="3985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76200"/>
            <a:ext cx="9164053" cy="51911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Accountable Care Organizations:  Participation in Medicare ACOs growing rapidly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762000"/>
            <a:ext cx="8686800" cy="1295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latin typeface="+mn-lt"/>
              </a:rPr>
              <a:t>477 ACOs </a:t>
            </a:r>
            <a:r>
              <a:rPr lang="en-US" sz="1800" dirty="0" smtClean="0">
                <a:latin typeface="+mn-lt"/>
              </a:rPr>
              <a:t>have been established in the MSSP, Pioneer ACO, Next Generation ACO and Comprehensive ESRD Care Model programs*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+mn-lt"/>
              </a:rPr>
              <a:t>This includes </a:t>
            </a:r>
            <a:r>
              <a:rPr lang="en-US" sz="1800" b="1" dirty="0" smtClean="0">
                <a:latin typeface="+mn-lt"/>
              </a:rPr>
              <a:t>121 new ACOS </a:t>
            </a:r>
            <a:r>
              <a:rPr lang="en-US" sz="1800" dirty="0" smtClean="0">
                <a:latin typeface="+mn-lt"/>
              </a:rPr>
              <a:t>in 2016</a:t>
            </a:r>
            <a:r>
              <a:rPr lang="en-US" sz="1800" b="1" dirty="0" smtClean="0">
                <a:latin typeface="+mn-lt"/>
              </a:rPr>
              <a:t> (of which 64 are risk-bearing) </a:t>
            </a:r>
            <a:r>
              <a:rPr lang="en-US" sz="1800" dirty="0" smtClean="0">
                <a:latin typeface="+mn-lt"/>
              </a:rPr>
              <a:t>covering</a:t>
            </a:r>
            <a:r>
              <a:rPr lang="en-US" sz="1800" b="1" dirty="0" smtClean="0">
                <a:latin typeface="+mn-lt"/>
              </a:rPr>
              <a:t> 8.9 million assigned beneficiaries </a:t>
            </a:r>
            <a:r>
              <a:rPr lang="en-US" sz="1800" dirty="0" smtClean="0">
                <a:latin typeface="+mn-lt"/>
              </a:rPr>
              <a:t>across 49 states  &amp; Washington, DC</a:t>
            </a:r>
            <a:endParaRPr lang="en-US" sz="1800" b="1" dirty="0" smtClean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057400"/>
            <a:ext cx="397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ACO-Assigned Beneficiaries by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County</a:t>
            </a:r>
            <a:r>
              <a:rPr lang="en-US" sz="1200" b="1" dirty="0" smtClean="0">
                <a:solidFill>
                  <a:schemeClr val="tx2"/>
                </a:solidFill>
                <a:latin typeface="+mn-lt"/>
              </a:rPr>
              <a:t>**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 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057400"/>
            <a:ext cx="8610600" cy="4299466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76199" y="6477000"/>
            <a:ext cx="864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* January 2016</a:t>
            </a:r>
            <a:br>
              <a:rPr lang="en-US" sz="900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</a:br>
            <a:r>
              <a:rPr lang="en-US" sz="900" dirty="0" smtClean="0">
                <a:solidFill>
                  <a:prstClr val="black"/>
                </a:solidFill>
                <a:latin typeface="+mn-lt"/>
                <a:cs typeface="Arial" pitchFamily="34" charset="0"/>
              </a:rPr>
              <a:t>** Last updated April 2015</a:t>
            </a:r>
            <a:endParaRPr lang="en-US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41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5545" y="802112"/>
            <a:ext cx="8647545" cy="3452623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747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kern="0" dirty="0" smtClean="0"/>
              <a:t>Pioneer ACOs were designed </a:t>
            </a:r>
            <a:r>
              <a:rPr lang="en-US" sz="2000" kern="0" dirty="0" smtClean="0">
                <a:solidFill>
                  <a:schemeClr val="accent1">
                    <a:lumMod val="75000"/>
                  </a:schemeClr>
                </a:solidFill>
              </a:rPr>
              <a:t>for </a:t>
            </a:r>
            <a:r>
              <a:rPr lang="en-US" sz="2000" b="1" kern="0" dirty="0" smtClean="0">
                <a:solidFill>
                  <a:schemeClr val="accent1">
                    <a:lumMod val="75000"/>
                  </a:schemeClr>
                </a:solidFill>
              </a:rPr>
              <a:t>organizations with experience in coordinated care</a:t>
            </a:r>
            <a:r>
              <a:rPr lang="en-US" sz="2000" b="1" kern="0" dirty="0" smtClean="0">
                <a:solidFill>
                  <a:schemeClr val="tx2"/>
                </a:solidFill>
              </a:rPr>
              <a:t> </a:t>
            </a:r>
            <a:r>
              <a:rPr lang="en-US" sz="2000" kern="0" dirty="0" smtClean="0"/>
              <a:t>and ACO-like contracts </a:t>
            </a:r>
          </a:p>
          <a:p>
            <a:pPr marL="34747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200" b="1" kern="0" dirty="0">
              <a:solidFill>
                <a:schemeClr val="tx2"/>
              </a:solidFill>
            </a:endParaRPr>
          </a:p>
          <a:p>
            <a:pPr marL="34747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kern="0" dirty="0"/>
              <a:t>Pioneer ACOs </a:t>
            </a: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generated savings for </a:t>
            </a:r>
            <a:r>
              <a:rPr lang="en-US" sz="2000" b="1" kern="0" dirty="0" smtClean="0">
                <a:solidFill>
                  <a:schemeClr val="accent1">
                    <a:lumMod val="75000"/>
                  </a:schemeClr>
                </a:solidFill>
              </a:rPr>
              <a:t>three years </a:t>
            </a: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</a:rPr>
              <a:t>in a row </a:t>
            </a:r>
            <a:endParaRPr lang="en-US" sz="2000" kern="0" dirty="0">
              <a:solidFill>
                <a:schemeClr val="accent1">
                  <a:lumMod val="75000"/>
                </a:schemeClr>
              </a:solidFill>
            </a:endParaRPr>
          </a:p>
          <a:p>
            <a:pPr marL="804672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kern="0" dirty="0" smtClean="0">
                <a:solidFill>
                  <a:schemeClr val="accent1">
                    <a:lumMod val="75000"/>
                  </a:schemeClr>
                </a:solidFill>
              </a:rPr>
              <a:t>Total savings </a:t>
            </a:r>
            <a:r>
              <a:rPr lang="en-US" sz="1800" kern="0" dirty="0" smtClean="0">
                <a:solidFill>
                  <a:schemeClr val="tx1"/>
                </a:solidFill>
              </a:rPr>
              <a:t>of $92 million in PY1, $96 million in PY2, and $120 million in PY3</a:t>
            </a:r>
            <a:r>
              <a:rPr lang="en-US" sz="1800" baseline="30000" dirty="0" smtClean="0">
                <a:solidFill>
                  <a:schemeClr val="tx1"/>
                </a:solidFill>
              </a:rPr>
              <a:t>‡</a:t>
            </a:r>
            <a:endParaRPr lang="en-US" sz="1800" kern="0" dirty="0">
              <a:solidFill>
                <a:schemeClr val="tx1"/>
              </a:solidFill>
            </a:endParaRPr>
          </a:p>
          <a:p>
            <a:pPr marL="804672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Average savings per ACO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increased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from $2.7 million in PY1 to $4.2 million in </a:t>
            </a:r>
            <a:r>
              <a:rPr lang="en-US" sz="1800" dirty="0" smtClean="0">
                <a:solidFill>
                  <a:prstClr val="black"/>
                </a:solidFill>
              </a:rPr>
              <a:t>PY2 </a:t>
            </a:r>
            <a:r>
              <a:rPr lang="en-US" sz="1800" dirty="0">
                <a:solidFill>
                  <a:schemeClr val="tx1"/>
                </a:solidFill>
              </a:rPr>
              <a:t>to $6.0 million in </a:t>
            </a:r>
            <a:r>
              <a:rPr lang="en-US" sz="1800" dirty="0" smtClean="0">
                <a:solidFill>
                  <a:schemeClr val="tx1"/>
                </a:solidFill>
              </a:rPr>
              <a:t>PY3</a:t>
            </a:r>
            <a:r>
              <a:rPr lang="en-US" sz="1800" baseline="30000" dirty="0" smtClean="0">
                <a:solidFill>
                  <a:prstClr val="black"/>
                </a:solidFill>
              </a:rPr>
              <a:t>‡</a:t>
            </a:r>
          </a:p>
          <a:p>
            <a:pPr marL="804672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200" dirty="0">
              <a:solidFill>
                <a:prstClr val="black"/>
              </a:solidFill>
            </a:endParaRPr>
          </a:p>
          <a:p>
            <a:pPr marL="34747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kern="0" dirty="0" smtClean="0"/>
              <a:t>Pioneer ACOs showed </a:t>
            </a:r>
            <a:r>
              <a:rPr lang="en-US" sz="2000" b="1" kern="0" dirty="0" smtClean="0">
                <a:solidFill>
                  <a:schemeClr val="accent1">
                    <a:lumMod val="75000"/>
                  </a:schemeClr>
                </a:solidFill>
              </a:rPr>
              <a:t>improved quality outcomes</a:t>
            </a:r>
          </a:p>
          <a:p>
            <a:pPr marL="747522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kern="0" dirty="0" smtClean="0">
                <a:solidFill>
                  <a:schemeClr val="accent1">
                    <a:lumMod val="75000"/>
                  </a:schemeClr>
                </a:solidFill>
              </a:rPr>
              <a:t>Mean </a:t>
            </a:r>
            <a:r>
              <a:rPr lang="en-US" sz="1800" b="1" kern="0" dirty="0">
                <a:solidFill>
                  <a:schemeClr val="accent1">
                    <a:lumMod val="75000"/>
                  </a:schemeClr>
                </a:solidFill>
              </a:rPr>
              <a:t>quality score </a:t>
            </a:r>
            <a:r>
              <a:rPr lang="en-US" sz="1800" b="1" kern="0" dirty="0" smtClean="0">
                <a:solidFill>
                  <a:schemeClr val="accent1">
                    <a:lumMod val="75000"/>
                  </a:schemeClr>
                </a:solidFill>
              </a:rPr>
              <a:t> increased </a:t>
            </a:r>
            <a:r>
              <a:rPr lang="en-US" sz="1800" kern="0" dirty="0" smtClean="0">
                <a:solidFill>
                  <a:schemeClr val="tx1"/>
                </a:solidFill>
              </a:rPr>
              <a:t>from 72% to 85%  to 87%  from 2012–2014 </a:t>
            </a:r>
          </a:p>
          <a:p>
            <a:pPr marL="747522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kern="0" dirty="0" smtClean="0"/>
              <a:t>Average </a:t>
            </a:r>
            <a:r>
              <a:rPr lang="en-US" sz="1800" kern="0" dirty="0"/>
              <a:t>performance score </a:t>
            </a:r>
            <a:r>
              <a:rPr lang="en-US" sz="1800" b="1" kern="0" dirty="0" smtClean="0">
                <a:solidFill>
                  <a:schemeClr val="accent1">
                    <a:lumMod val="75000"/>
                  </a:schemeClr>
                </a:solidFill>
              </a:rPr>
              <a:t>improved </a:t>
            </a:r>
            <a:r>
              <a:rPr lang="en-US" sz="1800" b="1" kern="0" dirty="0">
                <a:solidFill>
                  <a:schemeClr val="accent1">
                    <a:lumMod val="75000"/>
                  </a:schemeClr>
                </a:solidFill>
              </a:rPr>
              <a:t>in 28 of 33 (85%) quality </a:t>
            </a:r>
            <a:r>
              <a:rPr lang="en-US" sz="1800" b="1" kern="0" dirty="0" smtClean="0">
                <a:solidFill>
                  <a:schemeClr val="accent1">
                    <a:lumMod val="75000"/>
                  </a:schemeClr>
                </a:solidFill>
              </a:rPr>
              <a:t>measures </a:t>
            </a:r>
            <a:r>
              <a:rPr lang="en-US" sz="1800" kern="0" dirty="0" smtClean="0">
                <a:solidFill>
                  <a:schemeClr val="tx1"/>
                </a:solidFill>
              </a:rPr>
              <a:t>in PY3</a:t>
            </a:r>
          </a:p>
          <a:p>
            <a:pPr marL="747522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200" kern="0" dirty="0" smtClean="0">
              <a:solidFill>
                <a:schemeClr val="tx1"/>
              </a:solidFill>
            </a:endParaRPr>
          </a:p>
          <a:p>
            <a:pPr marL="347472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kern="0" dirty="0" smtClean="0">
                <a:solidFill>
                  <a:schemeClr val="tx1"/>
                </a:solidFill>
              </a:rPr>
              <a:t>Elements of the Pioneer ACO have been </a:t>
            </a:r>
            <a:r>
              <a:rPr lang="en-US" sz="2000" b="1" kern="0" dirty="0" smtClean="0">
                <a:solidFill>
                  <a:schemeClr val="accent1">
                    <a:lumMod val="75000"/>
                  </a:schemeClr>
                </a:solidFill>
              </a:rPr>
              <a:t>incorporated into track 3 of the MSSP ACO</a:t>
            </a:r>
            <a:endParaRPr lang="en-US" sz="1400" b="1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747522"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500" b="1" kern="0" dirty="0" smtClean="0">
              <a:solidFill>
                <a:schemeClr val="tx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76200"/>
            <a:ext cx="8686800" cy="51911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Pioneer ACOs meet requirement for expansion after two years and continued to generate savings in performance year 3</a:t>
            </a:r>
            <a:endParaRPr lang="en-US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327" y="4566522"/>
            <a:ext cx="8576763" cy="1778593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8" y="4657810"/>
            <a:ext cx="217495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05814" y="4657809"/>
            <a:ext cx="5809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19 ACOs operating in 12 states (AZ, CA, IA, IL, MA, ME, MI, MN, NH, NY, VT, WI)  reaching over 600,000 Medicare fee-for-service beneficiaries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endParaRPr lang="en-US" sz="1000" dirty="0" smtClean="0">
              <a:latin typeface="+mn-lt"/>
              <a:cs typeface="Arial" panose="020B0604020202020204" pitchFamily="34" charset="0"/>
            </a:endParaRP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Duration of model test: January 2012</a:t>
            </a:r>
            <a:r>
              <a:rPr lang="en-US" dirty="0">
                <a:cs typeface="Arial" panose="020B0604020202020204" pitchFamily="34" charset="0"/>
              </a:rPr>
              <a:t> –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December 2014; 19 ACOs extended for 2 additional years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830" y="6490825"/>
            <a:ext cx="32879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‡ Results from actuarial analysis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621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1438"/>
            <a:ext cx="8686800" cy="519112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Next Generation ACO Model builds upon successes from Pioneer and MSSP ACOs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1450" y="794374"/>
            <a:ext cx="6935078" cy="192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Designed for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ACOs experienced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 coordinating care for patient populations 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21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 ACOs will assume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higher levels of financial risk and reward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than the Pioneer or MSSP ACOS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M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odel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will test how strong financial incentives for ACOs can improve health outcomes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and reduce expenditures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Greater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opportunities to coordinate care </a:t>
            </a:r>
            <a:r>
              <a:rPr lang="en-US" sz="2000" dirty="0" smtClean="0">
                <a:latin typeface="+mj-lt"/>
              </a:rPr>
              <a:t>(e.g., </a:t>
            </a:r>
            <a:r>
              <a:rPr lang="en-US" sz="2000" dirty="0" err="1" smtClean="0">
                <a:latin typeface="+mj-lt"/>
              </a:rPr>
              <a:t>telehealth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&amp;</a:t>
            </a:r>
            <a:r>
              <a:rPr lang="en-US" sz="2000" dirty="0" smtClean="0">
                <a:latin typeface="+mj-lt"/>
              </a:rPr>
              <a:t> skilled nursing facilities)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7390" y="641146"/>
            <a:ext cx="204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Model Principles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9770" y="972378"/>
            <a:ext cx="20300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 smtClean="0"/>
              <a:t>Prospective attribution</a:t>
            </a:r>
          </a:p>
          <a:p>
            <a:endParaRPr lang="en-US" sz="1600" dirty="0" smtClean="0"/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 smtClean="0"/>
              <a:t>Financial model for long-term stability (smooth cash flow, improved investment capability)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 smtClean="0"/>
              <a:t>Reward quality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 smtClean="0"/>
              <a:t>Benefit enhancements that improve patient experience &amp; protect freedom </a:t>
            </a:r>
            <a:r>
              <a:rPr lang="en-US" sz="1600" dirty="0"/>
              <a:t>of choice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 smtClean="0"/>
              <a:t>Allow beneficiaries to choose alignment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208023"/>
              </p:ext>
            </p:extLst>
          </p:nvPr>
        </p:nvGraphicFramePr>
        <p:xfrm>
          <a:off x="266700" y="3667274"/>
          <a:ext cx="65151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8500"/>
                <a:gridCol w="3276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Next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Generation ACO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Pioneer</a:t>
                      </a:r>
                      <a:r>
                        <a:rPr lang="en-US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ACO</a:t>
                      </a:r>
                      <a:endParaRPr lang="en-U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 ACOs spread among 13 states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 ACOs</a:t>
                      </a:r>
                      <a:r>
                        <a:rPr lang="en-US" baseline="0" dirty="0" smtClean="0"/>
                        <a:t> spread among 7 states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rot="16200000">
            <a:off x="5229123" y="2437867"/>
            <a:ext cx="5625912" cy="1969378"/>
          </a:xfrm>
          <a:prstGeom prst="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l="58008" t="36000" r="25077" b="24741"/>
          <a:stretch/>
        </p:blipFill>
        <p:spPr bwMode="auto">
          <a:xfrm>
            <a:off x="390086" y="4575676"/>
            <a:ext cx="2895600" cy="1737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4"/>
          <a:srcRect l="57846" t="47429" r="25141" b="13370"/>
          <a:stretch/>
        </p:blipFill>
        <p:spPr bwMode="auto">
          <a:xfrm>
            <a:off x="3673603" y="4575676"/>
            <a:ext cx="2898648" cy="1737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922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98" y="50125"/>
            <a:ext cx="8915400" cy="519112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Comprehensive Primary Care (CPC) is showing early but positive results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1" y="4594334"/>
            <a:ext cx="2262432" cy="1696824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3467484" y="4660323"/>
            <a:ext cx="53560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Arial" panose="020B0604020202020204" pitchFamily="34" charset="0"/>
              </a:rPr>
              <a:t>7 regions (AR, OR, NJ, CO, OK, OH/KY, NY) encompassing 31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payers</a:t>
            </a:r>
            <a:r>
              <a:rPr lang="en-US" dirty="0">
                <a:latin typeface="+mj-lt"/>
                <a:cs typeface="Arial" panose="020B0604020202020204" pitchFamily="34" charset="0"/>
              </a:rPr>
              <a:t>, nearly 500 practices, and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approximately </a:t>
            </a:r>
            <a:r>
              <a:rPr lang="en-US" dirty="0">
                <a:latin typeface="+mj-lt"/>
                <a:cs typeface="Arial" panose="020B0604020202020204" pitchFamily="34" charset="0"/>
              </a:rPr>
              <a:t>2.5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million multi-payer patients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+mj-lt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  <a:cs typeface="Arial" panose="020B0604020202020204" pitchFamily="34" charset="0"/>
              </a:rPr>
              <a:t>Duration of model test: Oct </a:t>
            </a:r>
            <a:r>
              <a:rPr lang="en-US" dirty="0">
                <a:latin typeface="+mj-lt"/>
                <a:cs typeface="Arial" panose="020B0604020202020204" pitchFamily="34" charset="0"/>
              </a:rPr>
              <a:t>2012 –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Dec </a:t>
            </a:r>
            <a:r>
              <a:rPr lang="en-US" dirty="0">
                <a:latin typeface="+mj-lt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6" name="Rectangle 5"/>
          <p:cNvSpPr/>
          <p:nvPr/>
        </p:nvSpPr>
        <p:spPr>
          <a:xfrm>
            <a:off x="302628" y="4544570"/>
            <a:ext cx="8549141" cy="1799340"/>
          </a:xfrm>
          <a:prstGeom prst="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74346" y="858405"/>
            <a:ext cx="7195089" cy="172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+mj-lt"/>
                <a:cs typeface="Arial" panose="020B0604020202020204" pitchFamily="34" charset="0"/>
              </a:rPr>
              <a:t>CMS convenes Medicaid and commercial payers to support primary care practice transformation through enhanced, non-visit-based payments, data feedback, and learning systems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63" y="1191196"/>
            <a:ext cx="1733880" cy="63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74347" y="2428004"/>
            <a:ext cx="8549141" cy="151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$14 or 2%* reduction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part A and B expenditure</a:t>
            </a:r>
            <a:r>
              <a:rPr lang="en-US" sz="2400" dirty="0" smtClean="0">
                <a:latin typeface="+mn-lt"/>
              </a:rPr>
              <a:t> in year 1 among all 7 CPC regions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+mn-lt"/>
              </a:rPr>
              <a:t>Reductions appear to be driven by initiative-wide impacts on hospitalizations, ED visits, and unplanned 30-day readmissions</a:t>
            </a:r>
            <a:endParaRPr lang="en-US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628" y="6464968"/>
            <a:ext cx="62585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Reductions relative to a matched comparison group and do not include the care management fees (~$20 </a:t>
            </a:r>
            <a:r>
              <a:rPr lang="en-US" sz="1000" dirty="0" err="1" smtClean="0"/>
              <a:t>pbpm</a:t>
            </a:r>
            <a:r>
              <a:rPr lang="en-US" sz="1000" dirty="0" smtClean="0"/>
              <a:t>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973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74347" y="1007541"/>
            <a:ext cx="8549141" cy="302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Myriad Pro"/>
                <a:ea typeface="ＭＳ Ｐゴシック" pitchFamily="-112" charset="-128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The bundled payment model targets 48 conditions with a single payment for an episode of care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ncentivizes providers to take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accountability for both cost and quality 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of care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Four </a:t>
            </a:r>
            <a:r>
              <a:rPr lang="en-US" sz="20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odels </a:t>
            </a:r>
          </a:p>
          <a:p>
            <a:pPr lvl="2"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Model 1: Retrospective acute care hospital stay only</a:t>
            </a:r>
          </a:p>
          <a:p>
            <a:pPr lvl="2"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Model 2: Retrospective a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cute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care hospital stay plus post-acute care</a:t>
            </a:r>
          </a:p>
          <a:p>
            <a:pPr lvl="2"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Model 3: Retrospective 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post-acute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care only</a:t>
            </a:r>
          </a:p>
          <a:p>
            <a:pPr lvl="2"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Model 4: 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 Prospective acute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c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are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hospital stay </a:t>
            </a: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only</a:t>
            </a:r>
            <a:endParaRPr lang="en-US" sz="16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</a:rPr>
              <a:t>337 Awardees </a:t>
            </a:r>
            <a:r>
              <a:rPr lang="en-US" sz="2000" smtClean="0">
                <a:latin typeface="+mj-lt"/>
              </a:rPr>
              <a:t>and 1237 </a:t>
            </a:r>
            <a:r>
              <a:rPr lang="en-US" sz="2000" dirty="0" smtClean="0">
                <a:latin typeface="+mj-lt"/>
              </a:rPr>
              <a:t>Episode Initiators </a:t>
            </a:r>
            <a:r>
              <a:rPr lang="en-US" sz="2000" baseline="30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as of January 2016</a:t>
            </a:r>
            <a:endParaRPr lang="en-US" sz="2000" baseline="30000" dirty="0" smtClean="0">
              <a:latin typeface="+mj-lt"/>
            </a:endParaRPr>
          </a:p>
          <a:p>
            <a:pPr marL="0" indent="0">
              <a:buNone/>
            </a:pPr>
            <a:endParaRPr lang="en-US" sz="18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9498" y="85295"/>
            <a:ext cx="8915400" cy="519112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Bundled Payments for Care Improvement is also growing rapidly</a:t>
            </a:r>
            <a:endParaRPr lang="en-US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7484" y="4564813"/>
            <a:ext cx="5356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Duration of model is scheduled for 3 years: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j-lt"/>
                <a:cs typeface="Arial" panose="020B0604020202020204" pitchFamily="34" charset="0"/>
              </a:rPr>
              <a:t>Model 1:  Awardees began Period of Performance in April 2013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j-lt"/>
                <a:cs typeface="Arial" panose="020B0604020202020204" pitchFamily="34" charset="0"/>
              </a:rPr>
              <a:t>Models 2, 3, 4:  Awardees began Period of Performance in October 2013</a:t>
            </a:r>
            <a:endParaRPr lang="en-US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2628" y="4449060"/>
            <a:ext cx="8549141" cy="1799340"/>
          </a:xfrm>
          <a:prstGeom prst="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72" y="4492225"/>
            <a:ext cx="231648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3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1&quot;&gt;&lt;elem m_fUsage=&quot;4.68559000000000040000E+000&quot;&gt;&lt;m_ppcolschidx val=&quot;0&quot;/&gt;&lt;m_rgb r=&quot;15&quot; g=&quot;30&quot; b=&quot;39&quot;/&gt;&lt;/elem&gt;&lt;/m_vecMRU&gt;&lt;/m_mruColor&gt;&lt;m_mapectfillschemeMRU&gt;&lt;key val=&quot;4&quot;/&gt;&lt;elem&gt;&lt;m_nPartnerID val=&quot;530&quot;/&gt;&lt;m_nIndex val=&quot;2&quot;/&gt;&lt;/elem&gt;&lt;/m_mapectfillschemeMRU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waDWee8kiFak03wnyfN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HD1ALd4EaUwJh9ZW3i1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OKCNd2QkysGs0.uaGZt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ELVqagz0ONE8LibedD6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LOWP.TdU2Im.szu9wYA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fi_ECwSk6pCfPH3FzAf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XRkISNA0GX6YyD.tNs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NSAf1n9EGZjbb.xNM5v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7rUaV5vZ02m3J6kOK5hS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ZOquQmdkKEuOyWgZQHi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fdZ1fKxkuldo7KY6ZGt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i5skHJzka4Eot.7WSMG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oZU8Nk0ky51xk.o17KY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OICasO00SgUgNHvG3v9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fdZ1fKxkuldo7KY6ZG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ZkZuRo4kO5KlulchSHL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P.NxCAIkODDeGTX6hkJ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_msYV5W0OGJ9s.J8rfQ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gAkdZsik.pHy2hdw9QjA"/>
</p:tagLst>
</file>

<file path=ppt/theme/theme1.xml><?xml version="1.0" encoding="utf-8"?>
<a:theme xmlns:a="http://schemas.openxmlformats.org/drawingml/2006/main" name="CMS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MS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3A2F5D6B778D42B9DE39AAF7D3C5E1" ma:contentTypeVersion="2" ma:contentTypeDescription="Create a new document." ma:contentTypeScope="" ma:versionID="60260761ed410faf3398fff43646ec0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e87590935fa7c9ab400eac939c1e1b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EBA497F-C209-46BB-B925-F19C727D7A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A01DB-2E51-4A07-AE69-325BA19CC6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8CEEDE2-FCE3-4896-B0B6-5126813F7EBA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58C3B028-540B-4E8D-AF19-732918AC37FF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3F7048C2-5A52-4505-BD9B-FEB26730B56B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4CF3F4B2-7F6B-4C3F-AA84-2D6573A9C66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45837</TotalTime>
  <Words>1422</Words>
  <Application>Microsoft Office PowerPoint</Application>
  <PresentationFormat>On-screen Show (4:3)</PresentationFormat>
  <Paragraphs>201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CMS_Theme</vt:lpstr>
      <vt:lpstr>1_Blank</vt:lpstr>
      <vt:lpstr>5_CMS_Theme</vt:lpstr>
      <vt:lpstr>think-cell Slide</vt:lpstr>
      <vt:lpstr>PowerPoint Presentation</vt:lpstr>
      <vt:lpstr>During January 2015, HHS announced goals for value-based payments within the Medicare FFS system</vt:lpstr>
      <vt:lpstr>The Health Care Payment Learning and Action Network will accelerate the transition to alternative payment models</vt:lpstr>
      <vt:lpstr>PowerPoint Presentation</vt:lpstr>
      <vt:lpstr>Accountable Care Organizations:  Participation in Medicare ACOs growing rapidly</vt:lpstr>
      <vt:lpstr>Pioneer ACOs meet requirement for expansion after two years and continued to generate savings in performance year 3</vt:lpstr>
      <vt:lpstr>Next Generation ACO Model builds upon successes from Pioneer and MSSP ACOs</vt:lpstr>
      <vt:lpstr>Comprehensive Primary Care (CPC) is showing early but positive results</vt:lpstr>
      <vt:lpstr>Bundled Payments for Care Improvement is also growing rapidly</vt:lpstr>
      <vt:lpstr>Comprehensive Care for Joint Replacement (CJR) will test a bundled payment model across a broad cross-section of hospitals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Althea Scurvin</dc:creator>
  <cp:lastModifiedBy>Samantha Feller</cp:lastModifiedBy>
  <cp:revision>827</cp:revision>
  <cp:lastPrinted>2014-04-03T17:38:31Z</cp:lastPrinted>
  <dcterms:created xsi:type="dcterms:W3CDTF">2011-09-24T17:20:46Z</dcterms:created>
  <dcterms:modified xsi:type="dcterms:W3CDTF">2016-04-05T20:25:31Z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950040472</vt:i4>
  </property>
  <property fmtid="{D5CDD505-2E9C-101B-9397-08002B2CF9AE}" pid="4" name="_EmailSubject">
    <vt:lpwstr>Speaker Call for April 11th Briefing</vt:lpwstr>
  </property>
  <property fmtid="{D5CDD505-2E9C-101B-9397-08002B2CF9AE}" pid="5" name="_AuthorEmail">
    <vt:lpwstr>danielle.andrews@cms.hhs.gov</vt:lpwstr>
  </property>
  <property fmtid="{D5CDD505-2E9C-101B-9397-08002B2CF9AE}" pid="6" name="_AuthorEmailDisplayName">
    <vt:lpwstr>Andrews, Danielle Y. (CMS/CCSQ)</vt:lpwstr>
  </property>
  <property fmtid="{D5CDD505-2E9C-101B-9397-08002B2CF9AE}" pid="7" name="_PreviousAdHocReviewCycleID">
    <vt:i4>1401888376</vt:i4>
  </property>
  <property fmtid="{D5CDD505-2E9C-101B-9397-08002B2CF9AE}" pid="8" name="ContentTypeId">
    <vt:lpwstr>0x010100623A2F5D6B778D42B9DE39AAF7D3C5E1</vt:lpwstr>
  </property>
</Properties>
</file>