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797" r:id="rId2"/>
    <p:sldMasterId id="2147483802" r:id="rId3"/>
    <p:sldMasterId id="2147483810" r:id="rId4"/>
    <p:sldMasterId id="2147483812" r:id="rId5"/>
    <p:sldMasterId id="2147483814" r:id="rId6"/>
    <p:sldMasterId id="2147483818" r:id="rId7"/>
    <p:sldMasterId id="2147483823" r:id="rId8"/>
    <p:sldMasterId id="2147483825" r:id="rId9"/>
    <p:sldMasterId id="2147483827" r:id="rId10"/>
    <p:sldMasterId id="2147483829" r:id="rId11"/>
    <p:sldMasterId id="2147483831" r:id="rId12"/>
    <p:sldMasterId id="2147483833" r:id="rId13"/>
    <p:sldMasterId id="2147483834" r:id="rId14"/>
    <p:sldMasterId id="2147483835" r:id="rId15"/>
    <p:sldMasterId id="2147483837" r:id="rId16"/>
    <p:sldMasterId id="2147483838" r:id="rId17"/>
    <p:sldMasterId id="2147483839" r:id="rId18"/>
    <p:sldMasterId id="2147483841" r:id="rId19"/>
    <p:sldMasterId id="2147483843" r:id="rId20"/>
    <p:sldMasterId id="2147483845" r:id="rId21"/>
    <p:sldMasterId id="2147483846" r:id="rId22"/>
  </p:sldMasterIdLst>
  <p:notesMasterIdLst>
    <p:notesMasterId r:id="rId33"/>
  </p:notesMasterIdLst>
  <p:handoutMasterIdLst>
    <p:handoutMasterId r:id="rId34"/>
  </p:handoutMasterIdLst>
  <p:sldIdLst>
    <p:sldId id="744" r:id="rId23"/>
    <p:sldId id="761" r:id="rId24"/>
    <p:sldId id="746" r:id="rId25"/>
    <p:sldId id="776" r:id="rId26"/>
    <p:sldId id="749" r:id="rId27"/>
    <p:sldId id="777" r:id="rId28"/>
    <p:sldId id="743" r:id="rId29"/>
    <p:sldId id="781" r:id="rId30"/>
    <p:sldId id="780" r:id="rId31"/>
    <p:sldId id="782" r:id="rId32"/>
  </p:sldIdLst>
  <p:sldSz cx="9144000" cy="6858000" type="screen4x3"/>
  <p:notesSz cx="68580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02" userDrawn="1">
          <p15:clr>
            <a:srgbClr val="A4A3A4"/>
          </p15:clr>
        </p15:guide>
        <p15:guide id="3" pos="1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Graff" initials="JG" lastIdx="0" clrIdx="1"/>
  <p:cmAuthor id="1" name="sbliss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94"/>
    <a:srgbClr val="003D62"/>
    <a:srgbClr val="948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66" autoAdjust="0"/>
    <p:restoredTop sz="74662" autoAdjust="0"/>
  </p:normalViewPr>
  <p:slideViewPr>
    <p:cSldViewPr>
      <p:cViewPr varScale="1">
        <p:scale>
          <a:sx n="56" d="100"/>
          <a:sy n="56" d="100"/>
        </p:scale>
        <p:origin x="492" y="66"/>
      </p:cViewPr>
      <p:guideLst>
        <p:guide orient="horz" pos="2160"/>
        <p:guide pos="560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521" tIns="46261" rIns="92521" bIns="462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521" tIns="46261" rIns="92521" bIns="46261" rtlCol="0"/>
          <a:lstStyle>
            <a:lvl1pPr algn="r">
              <a:defRPr sz="1200"/>
            </a:lvl1pPr>
          </a:lstStyle>
          <a:p>
            <a:fld id="{4C5D3005-F25C-484D-BDE0-FDCD4C5A17A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521" tIns="46261" rIns="92521" bIns="462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521" tIns="46261" rIns="92521" bIns="46261" rtlCol="0" anchor="b"/>
          <a:lstStyle>
            <a:lvl1pPr algn="r">
              <a:defRPr sz="1200"/>
            </a:lvl1pPr>
          </a:lstStyle>
          <a:p>
            <a:fld id="{2F9683B2-C454-4DC7-A421-765BD4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5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59156" cy="362772"/>
          </a:xfrm>
          <a:prstGeom prst="rect">
            <a:avLst/>
          </a:prstGeom>
        </p:spPr>
        <p:txBody>
          <a:bodyPr vert="horz" lIns="95249" tIns="47625" rIns="95249" bIns="476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730351" y="32113"/>
            <a:ext cx="4059156" cy="362772"/>
          </a:xfrm>
          <a:prstGeom prst="rect">
            <a:avLst/>
          </a:prstGeom>
        </p:spPr>
        <p:txBody>
          <a:bodyPr vert="horz" lIns="95249" tIns="47625" rIns="95249" bIns="47625" rtlCol="0"/>
          <a:lstStyle>
            <a:lvl1pPr algn="r">
              <a:defRPr sz="1200"/>
            </a:lvl1pPr>
          </a:lstStyle>
          <a:p>
            <a:fld id="{175711A4-8838-4235-A1FF-453E2A1F0E89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409575"/>
            <a:ext cx="4389437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9" tIns="47625" rIns="95249" bIns="476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5664" y="3800966"/>
            <a:ext cx="6087949" cy="4875524"/>
          </a:xfrm>
          <a:prstGeom prst="rect">
            <a:avLst/>
          </a:prstGeom>
        </p:spPr>
        <p:txBody>
          <a:bodyPr vert="horz" lIns="95249" tIns="47625" rIns="95249" bIns="476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166" y="8896113"/>
            <a:ext cx="4059156" cy="362772"/>
          </a:xfrm>
          <a:prstGeom prst="rect">
            <a:avLst/>
          </a:prstGeom>
        </p:spPr>
        <p:txBody>
          <a:bodyPr vert="horz" lIns="95249" tIns="47625" rIns="95249" bIns="476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730351" y="8896113"/>
            <a:ext cx="4059156" cy="362772"/>
          </a:xfrm>
          <a:prstGeom prst="rect">
            <a:avLst/>
          </a:prstGeom>
        </p:spPr>
        <p:txBody>
          <a:bodyPr vert="horz" lIns="95249" tIns="47625" rIns="95249" bIns="47625" rtlCol="0" anchor="b"/>
          <a:lstStyle>
            <a:lvl1pPr algn="r">
              <a:defRPr sz="1200"/>
            </a:lvl1pPr>
          </a:lstStyle>
          <a:p>
            <a:fld id="{B92D360C-769A-4168-A27A-83B5D048C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6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60C-769A-4168-A27A-83B5D048C9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5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60C-769A-4168-A27A-83B5D048C9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8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43000"/>
            <a:ext cx="41148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0598-A31C-4F68-972C-E0A62F00D66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43000"/>
            <a:ext cx="41148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0598-A31C-4F68-972C-E0A62F00D66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60C-769A-4168-A27A-83B5D048C9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8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60C-769A-4168-A27A-83B5D048C9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9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404" y="154290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 b="1" i="0" spc="-150">
                <a:solidFill>
                  <a:schemeClr val="bg1"/>
                </a:solidFill>
                <a:latin typeface="+mn-lt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404" y="301293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0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60" y="4024925"/>
            <a:ext cx="871063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660" y="2524738"/>
            <a:ext cx="878036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531" y="6392923"/>
            <a:ext cx="2895600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4700" y="646052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87FDEBC-9AA6-438D-B68F-C581867A83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2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69" y="158888"/>
            <a:ext cx="8762035" cy="1143000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769" y="1438150"/>
            <a:ext cx="429903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38150"/>
            <a:ext cx="431060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0532" y="6356350"/>
            <a:ext cx="2895600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4700" y="647210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354ADD9-D7AC-4669-8730-A1B3C5E82D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6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43" y="170462"/>
            <a:ext cx="8702863" cy="97543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643" y="1442513"/>
            <a:ext cx="428774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643" y="2082275"/>
            <a:ext cx="428774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2513"/>
            <a:ext cx="426748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2275"/>
            <a:ext cx="426748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9643" y="6376083"/>
            <a:ext cx="2895600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4700" y="646052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D219EE9-4DC0-44C6-AC9B-6F17E3071F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603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70463"/>
            <a:ext cx="8680450" cy="1143000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775" y="6396860"/>
            <a:ext cx="2895600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3125" y="646052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E0D020F-FB81-4009-883E-6F0561A595F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15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00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400800"/>
            <a:ext cx="792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D469C9-8F4A-4883-8369-8029A1CD45DE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7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685800"/>
          </a:xfrm>
          <a:prstGeom prst="rect">
            <a:avLst/>
          </a:prstGeom>
        </p:spPr>
        <p:txBody>
          <a:bodyPr/>
          <a:lstStyle>
            <a:lvl1pPr>
              <a:tabLst>
                <a:tab pos="1490663" algn="l"/>
              </a:tabLst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400800"/>
            <a:ext cx="792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BAAC14-8990-43DF-A7D7-8B39A74820B8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4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516950"/>
            <a:ext cx="868045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27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3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1565"/>
            <a:ext cx="8680450" cy="908347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5" y="1206650"/>
            <a:ext cx="8680450" cy="49279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9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"/>
            <a:ext cx="8229600" cy="952289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9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80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984500"/>
            <a:ext cx="868045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976" y="2740275"/>
            <a:ext cx="72804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532" y="6356350"/>
            <a:ext cx="2895600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6275" y="646052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21A1632-A7CC-45A1-B914-939C2F217D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58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58888"/>
            <a:ext cx="8646007" cy="107960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5" y="1333975"/>
            <a:ext cx="8646007" cy="4638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643" y="6356350"/>
            <a:ext cx="2895600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4700" y="646052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A3653F4-2CE6-4F42-A80C-B3A624FC41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496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9201967-FC3B-4642-9CCA-6A6039D4768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7" name="Picture 6" descr="PPte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 descr="146792_NPC_PPT_Template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6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14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2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71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9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F26C567-2C3E-4936-A084-40355B7FA236}" type="slidenum">
              <a:rPr lang="en-US" altLang="en-US">
                <a:ea typeface="Geneva" pitchFamily="1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Geneva" pitchFamily="126" charset="-128"/>
            </a:endParaRPr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011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2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14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F26C567-2C3E-4936-A084-40355B7FA236}" type="slidenum">
              <a:rPr lang="en-US" altLang="en-US">
                <a:ea typeface="Geneva" pitchFamily="1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Geneva" pitchFamily="126" charset="-128"/>
            </a:endParaRPr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80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F26C567-2C3E-4936-A084-40355B7FA236}" type="slidenum">
              <a:rPr lang="en-US" altLang="en-US">
                <a:ea typeface="Geneva" pitchFamily="1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Geneva" pitchFamily="126" charset="-128"/>
            </a:endParaRPr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1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2" name="Picture 6" descr="PPtes_foo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146792_NPC_PPT_Template_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33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F26C567-2C3E-4936-A084-40355B7FA236}" type="slidenum">
              <a:rPr lang="en-US" altLang="en-US">
                <a:ea typeface="Geneva" pitchFamily="1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Geneva" pitchFamily="126" charset="-128"/>
            </a:endParaRPr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88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F26C567-2C3E-4936-A084-40355B7FA236}" type="slidenum">
              <a:rPr lang="en-US" altLang="en-US">
                <a:ea typeface="Geneva" pitchFamily="1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Geneva" pitchFamily="126" charset="-128"/>
            </a:endParaRPr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53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55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14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732D47-F5C7-8B43-841E-4E7AE838CF5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269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CC3C22-6672-46A8-9377-3C9DD6B009A5}" type="slidenum">
              <a:rPr lang="en-US" altLang="en-US">
                <a:ea typeface="Geneva" pitchFamily="1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Geneva" pitchFamily="126" charset="-128"/>
            </a:endParaRPr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452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CC3C22-6672-46A8-9377-3C9DD6B009A5}" type="slidenum">
              <a:rPr lang="en-US" altLang="en-US">
                <a:ea typeface="Geneva" pitchFamily="1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Geneva" pitchFamily="126" charset="-128"/>
            </a:endParaRPr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42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0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35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CC3C22-6672-46A8-9377-3C9DD6B009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6" descr="146792_NPC_PPT_Templat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73125" y="64605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 algn="r"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14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404" y="1052736"/>
            <a:ext cx="7772400" cy="1470025"/>
          </a:xfrm>
        </p:spPr>
        <p:txBody>
          <a:bodyPr/>
          <a:lstStyle/>
          <a:p>
            <a:r>
              <a:rPr lang="en-US" dirty="0" smtClean="0"/>
              <a:t>Some Value(Able) Thoughts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404" y="2522761"/>
            <a:ext cx="7772400" cy="1752600"/>
          </a:xfrm>
        </p:spPr>
        <p:txBody>
          <a:bodyPr/>
          <a:lstStyle/>
          <a:p>
            <a:r>
              <a:rPr lang="en-US" dirty="0" smtClean="0"/>
              <a:t>Robert W. Dubois, MD, PhD</a:t>
            </a:r>
          </a:p>
          <a:p>
            <a:r>
              <a:rPr lang="en-US" dirty="0" smtClean="0"/>
              <a:t>Chief </a:t>
            </a:r>
            <a:r>
              <a:rPr lang="en-US" smtClean="0"/>
              <a:t>Science Officer</a:t>
            </a:r>
            <a:endParaRPr lang="en-US" dirty="0" smtClean="0"/>
          </a:p>
          <a:p>
            <a:r>
              <a:rPr lang="en-US" dirty="0" err="1" smtClean="0"/>
              <a:t>rdubois@npcnow.org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What (Headlines) You Read…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020F-FB81-4009-883E-6F0561A595F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3" y="1300160"/>
            <a:ext cx="8788929" cy="44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Frameworks Are Proliferating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020F-FB81-4009-883E-6F0561A595FF}" type="slidenum">
              <a:rPr lang="en-US" altLang="en-US" smtClean="0">
                <a:solidFill>
                  <a:prstClr val="white"/>
                </a:solidFill>
              </a:rPr>
              <a:pPr/>
              <a:t>2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52" y="3356992"/>
            <a:ext cx="2209800" cy="628412"/>
          </a:xfrm>
          <a:prstGeom prst="rect">
            <a:avLst/>
          </a:prstGeom>
        </p:spPr>
      </p:pic>
      <p:pic>
        <p:nvPicPr>
          <p:cNvPr id="8" name="Picture 7" descr="Screen Shot 2015-11-10 at 11.27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4" y="3140968"/>
            <a:ext cx="2915816" cy="787483"/>
          </a:xfrm>
          <a:prstGeom prst="rect">
            <a:avLst/>
          </a:prstGeom>
        </p:spPr>
      </p:pic>
      <p:pic>
        <p:nvPicPr>
          <p:cNvPr id="9" name="Picture 8" descr="Screen Shot 2015-11-10 at 11.27.4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12" y="3933056"/>
            <a:ext cx="1807220" cy="435912"/>
          </a:xfrm>
          <a:prstGeom prst="rect">
            <a:avLst/>
          </a:prstGeom>
        </p:spPr>
      </p:pic>
      <p:pic>
        <p:nvPicPr>
          <p:cNvPr id="10" name="Picture 9" descr="Screen Shot 2015-11-10 at 11.28.3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13176"/>
            <a:ext cx="4427984" cy="8017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877780" y="1268760"/>
            <a:ext cx="3096345" cy="1453282"/>
            <a:chOff x="5220071" y="1268760"/>
            <a:chExt cx="3096345" cy="1453282"/>
          </a:xfrm>
        </p:grpSpPr>
        <p:pic>
          <p:nvPicPr>
            <p:cNvPr id="11" name="Picture 10" descr="Screen Shot 2015-09-21 at 9.39.08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1" y="1570700"/>
              <a:ext cx="1763688" cy="849402"/>
            </a:xfrm>
            <a:prstGeom prst="rect">
              <a:avLst/>
            </a:prstGeom>
          </p:spPr>
        </p:pic>
        <p:pic>
          <p:nvPicPr>
            <p:cNvPr id="12" name="Picture 11" descr="Screen Shot 2015-09-21 at 9.39.01 AM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5" r="35553" b="44221"/>
            <a:stretch/>
          </p:blipFill>
          <p:spPr>
            <a:xfrm>
              <a:off x="6876255" y="1268760"/>
              <a:ext cx="1440161" cy="145328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798" y="5013176"/>
            <a:ext cx="2819648" cy="100220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7544" y="1340768"/>
            <a:ext cx="4044156" cy="1157824"/>
            <a:chOff x="467544" y="1340768"/>
            <a:chExt cx="4044156" cy="11578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7544" y="1628800"/>
              <a:ext cx="2286000" cy="6972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71800" y="1340768"/>
              <a:ext cx="1739900" cy="115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3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 equation only </a:t>
            </a:r>
            <a:r>
              <a:rPr lang="en-US" i="1" dirty="0" smtClean="0"/>
              <a:t>looks</a:t>
            </a:r>
            <a:r>
              <a:rPr lang="en-US" dirty="0" smtClean="0"/>
              <a:t> simple</a:t>
            </a:r>
            <a:br>
              <a:rPr lang="en-US" dirty="0" smtClean="0"/>
            </a:br>
            <a:r>
              <a:rPr lang="en-US" dirty="0" smtClean="0"/>
              <a:t>(value = benefits/costs)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Today’s frameworks have much to teach, </a:t>
            </a:r>
            <a:br>
              <a:rPr lang="en-US" dirty="0" smtClean="0"/>
            </a:br>
            <a:r>
              <a:rPr lang="en-US" dirty="0" smtClean="0"/>
              <a:t>but improvements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Frameworks should align with guiding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 assessments should not be nationally determined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free lunch:  balance access today with </a:t>
            </a:r>
            <a:r>
              <a:rPr lang="en-US" smtClean="0"/>
              <a:t>innovation tomorrow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020F-FB81-4009-883E-6F0561A595F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54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Value Equation Only </a:t>
            </a:r>
            <a:r>
              <a:rPr lang="en-US" i="1" dirty="0" smtClean="0"/>
              <a:t>Looks</a:t>
            </a:r>
            <a:r>
              <a:rPr lang="en-US" dirty="0" smtClean="0"/>
              <a:t> Simple</a:t>
            </a:r>
            <a:br>
              <a:rPr lang="en-US" dirty="0" smtClean="0"/>
            </a:br>
            <a:r>
              <a:rPr lang="en-US" dirty="0" smtClean="0"/>
              <a:t>(value = benefits/costs)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020F-FB81-4009-883E-6F0561A595FF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Picture 4" descr="pknn700_h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5811"/>
            <a:ext cx="3845844" cy="4137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7675" y="1835046"/>
            <a:ext cx="5054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Benefits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Include all outcomes that matter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View over a long enough time interval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Consider individual treatment effects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37675" y="3589372"/>
            <a:ext cx="504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Costs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Include all costs that matter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Use accurate costs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Incorporate </a:t>
            </a:r>
            <a:r>
              <a:rPr lang="en-US" sz="2000" dirty="0"/>
              <a:t>p</a:t>
            </a:r>
            <a:r>
              <a:rPr lang="en-US" sz="2000" dirty="0" smtClean="0"/>
              <a:t>roductivity impact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Account for caregiver burden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96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640"/>
            <a:ext cx="8642350" cy="587803"/>
          </a:xfrm>
        </p:spPr>
        <p:txBody>
          <a:bodyPr>
            <a:noAutofit/>
          </a:bodyPr>
          <a:lstStyle/>
          <a:p>
            <a:r>
              <a:rPr lang="en-US" dirty="0"/>
              <a:t>2</a:t>
            </a:r>
            <a:r>
              <a:rPr lang="en-US" sz="3600" b="1" dirty="0" smtClean="0"/>
              <a:t>. Today’s Frameworks Have Much To Teach,</a:t>
            </a:r>
            <a:br>
              <a:rPr lang="en-US" sz="3600" b="1" dirty="0" smtClean="0"/>
            </a:br>
            <a:r>
              <a:rPr lang="en-US" dirty="0" smtClean="0"/>
              <a:t>But Improvements Needed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48" y="1844824"/>
            <a:ext cx="2807884" cy="1743844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05" y="1923597"/>
            <a:ext cx="2832675" cy="1586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360" y="1889027"/>
            <a:ext cx="2247280" cy="1655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7864" y="35730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Guiding Practices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869160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Needed improvements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Full transparency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Stakeholder involvement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Validation/vetting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3573016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Lessons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Varying approaches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Differing audiences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Many considerations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53F4-2CE6-4F42-A80C-B3A624FC4148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2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3</a:t>
            </a:r>
            <a:r>
              <a:rPr lang="en-US" dirty="0" smtClean="0"/>
              <a:t>.	Frameworks Should Align With </a:t>
            </a:r>
            <a:br>
              <a:rPr lang="en-US" dirty="0" smtClean="0"/>
            </a:br>
            <a:r>
              <a:rPr lang="en-US" dirty="0" smtClean="0"/>
              <a:t>	Guiding Practices*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020F-FB81-4009-883E-6F0561A595FF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283773"/>
            <a:ext cx="1167160" cy="85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90" y="1412776"/>
            <a:ext cx="7987658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6335310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*selection from NPC’s 35 Guiding Practices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640"/>
            <a:ext cx="8642350" cy="587803"/>
          </a:xfrm>
        </p:spPr>
        <p:txBody>
          <a:bodyPr>
            <a:noAutofit/>
          </a:bodyPr>
          <a:lstStyle/>
          <a:p>
            <a:r>
              <a:rPr lang="en-US" dirty="0"/>
              <a:t>4</a:t>
            </a:r>
            <a:r>
              <a:rPr lang="en-US" sz="3600" b="1" dirty="0" smtClean="0"/>
              <a:t>. Value Assessment Should Not Be Nationally Determined</a:t>
            </a:r>
            <a:endParaRPr lang="en-US" sz="24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4" b="12694"/>
          <a:stretch>
            <a:fillRect/>
          </a:stretch>
        </p:blipFill>
        <p:spPr>
          <a:xfrm>
            <a:off x="250825" y="3789040"/>
            <a:ext cx="3264598" cy="17514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439" r="20165"/>
          <a:stretch/>
        </p:blipFill>
        <p:spPr>
          <a:xfrm>
            <a:off x="5827100" y="1579459"/>
            <a:ext cx="2962409" cy="2228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824" y="1623872"/>
            <a:ext cx="6913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Patients differ (can’t just use the “average”)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Preferences differ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63007" y="3789040"/>
            <a:ext cx="5158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Value assessment needs to have flexibility by: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Population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Condition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Region of care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53F4-2CE6-4F42-A80C-B3A624FC4148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4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8888"/>
            <a:ext cx="9036496" cy="1079603"/>
          </a:xfrm>
        </p:spPr>
        <p:txBody>
          <a:bodyPr/>
          <a:lstStyle/>
          <a:p>
            <a:r>
              <a:rPr lang="en-US" dirty="0" smtClean="0"/>
              <a:t>5. No Free Lunch:  Balance Access Today</a:t>
            </a:r>
            <a:br>
              <a:rPr lang="en-US" dirty="0" smtClean="0"/>
            </a:br>
            <a:r>
              <a:rPr lang="en-US" dirty="0" smtClean="0"/>
              <a:t>With Innovation Tomorrow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53F4-2CE6-4F42-A80C-B3A624FC4148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026" name="Picture 2" descr="Image result for teeter tot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r="511"/>
          <a:stretch/>
        </p:blipFill>
        <p:spPr bwMode="auto">
          <a:xfrm>
            <a:off x="1044925" y="2556124"/>
            <a:ext cx="633538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3528" y="2060848"/>
            <a:ext cx="471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Price Controls Creates Greater Access </a:t>
            </a:r>
            <a:r>
              <a:rPr lang="en-US" sz="2000" b="1" i="1" u="sng" dirty="0" smtClean="0"/>
              <a:t>Today</a:t>
            </a:r>
            <a:endParaRPr lang="en-US" sz="2000" b="1" i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4787848" y="4048257"/>
            <a:ext cx="4138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Fewer Innovative Therapies </a:t>
            </a:r>
            <a:r>
              <a:rPr lang="en-US" sz="2000" b="1" i="1" u="sng" dirty="0" smtClean="0"/>
              <a:t>Tomorrow</a:t>
            </a:r>
            <a:endParaRPr lang="en-U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213570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 equation only </a:t>
            </a:r>
            <a:r>
              <a:rPr lang="en-US" i="1" dirty="0" smtClean="0"/>
              <a:t>looks</a:t>
            </a:r>
            <a:r>
              <a:rPr lang="en-US" dirty="0" smtClean="0"/>
              <a:t> simple</a:t>
            </a:r>
            <a:br>
              <a:rPr lang="en-US" dirty="0" smtClean="0"/>
            </a:br>
            <a:r>
              <a:rPr lang="en-US" dirty="0" smtClean="0"/>
              <a:t>(value = benefits/costs)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Today’s frameworks have much to teach, but improvements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Frameworks should align with guiding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 assessments should not be nationally determined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free lunch:  balance access today with innovation tomorrow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020F-FB81-4009-883E-6F0561A595F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2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TITLE" val="Aspose.Slides for .NET 4.0"/>
  <p:tag name="POWERPOINTVERSION" val="14.0"/>
  <p:tag name="SAVECSVWITHSESSION" val="Fals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GRIDFONTSIZE" val="12"/>
  <p:tag name="RESETCHARTS" val="Tru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ALWAYSOPENPOLL" val="False"/>
  <p:tag name="AS_VERSION" val="7.7.0.0"/>
  <p:tag name="EXPANDSHOWBAR" val="True"/>
  <p:tag name="ANSWERNOWSTYLE" val="-1"/>
  <p:tag name="COUNTDOWNSECONDS" val="10"/>
  <p:tag name="BACKUPMAINTENANCE" val="7"/>
  <p:tag name="AUTOUPDATEALIASES" val="True"/>
  <p:tag name="PARTICIPANTSINLEADERBOARD" val="5"/>
  <p:tag name="BUBBLEVALUEFORMAT" val="0.0"/>
  <p:tag name="CUSTOMCELLBACKCOLOR1" val="-657956"/>
  <p:tag name="DISPLAYDEVICENUMBER" val="True"/>
  <p:tag name="GRIDSIZE" val="{Width=800, Height=600}"/>
  <p:tag name="CHARTLABELS" val="1"/>
  <p:tag name="CORRECTPOINTVALUE" val="1"/>
  <p:tag name="AUTOADJUSTPARTRANGE" val="True"/>
  <p:tag name="FIBINCLUDEOTHER" val="True"/>
  <p:tag name="PRRESPONSE5" val="6"/>
  <p:tag name="PRRESPONSE10" val="1"/>
  <p:tag name="AS_RELEASE_DATE" val="2013.07.29"/>
  <p:tag name="USESECONDARYMONITOR" val="True"/>
  <p:tag name="RESPCOUNTERSTYLE" val="-1"/>
  <p:tag name="BACKUPSESSIONS" val="True"/>
  <p:tag name="RACEENDPOINTS" val="100"/>
  <p:tag name="MAXRESPONDERS" val="5"/>
  <p:tag name="CUSTOMCELLFORECOLOR" val="-16777216"/>
  <p:tag name="DISPLAYDEVICEID" val="True"/>
  <p:tag name="POLLINGCYCLE" val="2"/>
  <p:tag name="INCLUDEPPT" val="True"/>
  <p:tag name="CHARTSCALE" val="True"/>
  <p:tag name="PRRESPONSE2" val="9"/>
  <p:tag name="PRRESPONSE9" val="2"/>
  <p:tag name="BULLETTYPE" val="3"/>
  <p:tag name="NUMRESPONSES" val="1"/>
  <p:tag name="RACERSMAXDISPLAYED" val="5"/>
  <p:tag name="BUBBLEGROUPING" val="3"/>
  <p:tag name="USESCHEMECOLORS" val="True"/>
  <p:tag name="CHARTCOLORS" val="0"/>
  <p:tag name="REALTIMEBACKUP" val="False"/>
  <p:tag name="PRRESPONSE1" val="10"/>
  <p:tag name="SHOWFLASHWARNING" val="True"/>
  <p:tag name="SHOWBARVISIBLE" val="True"/>
  <p:tag name="INPUTSOURCE" val="1"/>
  <p:tag name="RACEANIMATIONSPEED" val="3"/>
  <p:tag name="CUSTOMCELLBACKCOLOR3" val="-268652"/>
  <p:tag name="GRIDPOSITION" val="1"/>
  <p:tag name="ZEROBASED" val="False"/>
  <p:tag name="PRRESPONSE6" val="5"/>
  <p:tag name="TPVERSION" val="2008"/>
  <p:tag name="CHARTVALUEFORMAT" val="0%"/>
  <p:tag name="BUBBLESIZEVISIBLE" val="True"/>
  <p:tag name="AUTOSIZEGRID" val="True"/>
  <p:tag name="FIBDISPLAYRESULTS" val="True"/>
  <p:tag name="AS_NET" val="4.0.30319.17929"/>
  <p:tag name="RESPCOUNTERFORMAT" val="0"/>
  <p:tag name="CUSTOMGRIDBACKCOLOR" val="-722948"/>
  <p:tag name="MULTIRESPDIVISOR" val="1"/>
  <p:tag name="PRRESPONSE7" val="4"/>
  <p:tag name="REVIEWONLY" val="False"/>
  <p:tag name="GRIDOPACITY" val="90"/>
  <p:tag name="PRRESPONSE3" val="8"/>
  <p:tag name="ROTATIONINTERVAL" val="2"/>
  <p:tag name="INCORRECTPOINTVALUE" val="0"/>
  <p:tag name="COUNTDOWNSTYLE" val="-1"/>
  <p:tag name="FIBNUMRESULTS" val="5"/>
  <p:tag name="CUSTOMCELLBACKCOLOR4" val="-8355712"/>
  <p:tag name="TEAMSINLEADERBOARD" val="5"/>
  <p:tag name="INCLUDENONRESPONDERS" val="False"/>
  <p:tag name="CSVFORMAT" val="0"/>
  <p:tag name="AS_OS" val="Microsoft Windows NT 6.1.7600.0"/>
  <p:tag name="DELIMITERS" val="3.1"/>
  <p:tag name="TASKPANEKEY" val="2e7ba593-dbdd-4fb8-8249-1a453d6872c0"/>
  <p:tag name="TPFULLVERSION" val="4.5.1.2243"/>
  <p:tag name="INCLUDESESSION" val="True"/>
</p:tagLst>
</file>

<file path=ppt/theme/theme1.xml><?xml version="1.0" encoding="utf-8"?>
<a:theme xmlns:a="http://schemas.openxmlformats.org/drawingml/2006/main" name="N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PC" id="{C2AC7B9B-EC2A-41FC-8C36-AA1C997195A6}" vid="{90F92A52-F18B-4694-B9E8-4CD78C56BCB0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PC_PPT-Template.ppt [Compatibility Mode]" id="{2D4EF6C7-4D6C-4681-B6B2-319DBCF517CA}" vid="{3FE8B2A6-6612-42D4-A18E-C4FAAFAB3ECD}"/>
    </a:ext>
  </a:extLst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PC_PPT-Template.ppt [Compatibility Mode]" id="{2D4EF6C7-4D6C-4681-B6B2-319DBCF517CA}" vid="{3FE8B2A6-6612-42D4-A18E-C4FAAFAB3ECD}"/>
    </a:ext>
  </a:extLst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PC_PPT-Template.ppt [Compatibility Mode]" id="{2D4EF6C7-4D6C-4681-B6B2-319DBCF517CA}" vid="{3FE8B2A6-6612-42D4-A18E-C4FAAFAB3E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PC_PPT-Template.ppt [Compatibility Mode]" id="{2D4EF6C7-4D6C-4681-B6B2-319DBCF517CA}" vid="{3FE8B2A6-6612-42D4-A18E-C4FAAFAB3ECD}"/>
    </a:ext>
  </a:extLst>
</a:theme>
</file>

<file path=ppt/theme/theme21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PC_PPT-Template.ppt [Compatibility Mode]" id="{2D4EF6C7-4D6C-4681-B6B2-319DBCF517CA}" vid="{3FE8B2A6-6612-42D4-A18E-C4FAAFAB3ECD}"/>
    </a:ext>
  </a:extLst>
</a:theme>
</file>

<file path=ppt/theme/theme22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PC_PPT_Template.potx" id="{D206D65C-AA80-4310-A48C-AFD602C46F90}" vid="{FD2BFD2A-36A7-4CBD-8096-DFC22695674C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keholders.potx" id="{AF1C9349-2EA1-4C98-9469-81AD5F6015F3}" vid="{2DEDCAFC-75A7-4D55-8977-FBC6D966566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keholders.potx" id="{AF1C9349-2EA1-4C98-9469-81AD5F6015F3}" vid="{2DEDCAFC-75A7-4D55-8977-FBC6D966566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18255</TotalTime>
  <Words>186</Words>
  <Application>Microsoft Office PowerPoint</Application>
  <PresentationFormat>On-screen Show (4:3)</PresentationFormat>
  <Paragraphs>66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10</vt:i4>
      </vt:variant>
    </vt:vector>
  </HeadingPairs>
  <TitlesOfParts>
    <vt:vector size="36" baseType="lpstr">
      <vt:lpstr>Arial</vt:lpstr>
      <vt:lpstr>Arial Black</vt:lpstr>
      <vt:lpstr>Calibri</vt:lpstr>
      <vt:lpstr>Geneva</vt:lpstr>
      <vt:lpstr>NPC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Some Value(Able) Thoughts</vt:lpstr>
      <vt:lpstr>Value Frameworks Are Proliferating</vt:lpstr>
      <vt:lpstr>Take-Home Messages</vt:lpstr>
      <vt:lpstr>1. Value Equation Only Looks Simple (value = benefits/costs)</vt:lpstr>
      <vt:lpstr>2. Today’s Frameworks Have Much To Teach, But Improvements Needed</vt:lpstr>
      <vt:lpstr>3. Frameworks Should Align With   Guiding Practices*</vt:lpstr>
      <vt:lpstr>4. Value Assessment Should Not Be Nationally Determined</vt:lpstr>
      <vt:lpstr>5. No Free Lunch:  Balance Access Today With Innovation Tomorrow</vt:lpstr>
      <vt:lpstr>Take-Home Messages</vt:lpstr>
      <vt:lpstr>Beware of What (Headlines) You Read…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NPC Introduction/ Objectives and Priorities</dc:title>
  <dc:creator>Jennifer Graff</dc:creator>
  <cp:lastModifiedBy>Robert Dubois</cp:lastModifiedBy>
  <cp:revision>304</cp:revision>
  <cp:lastPrinted>2015-09-24T16:24:10Z</cp:lastPrinted>
  <dcterms:created xsi:type="dcterms:W3CDTF">2014-06-01T09:25:57Z</dcterms:created>
  <dcterms:modified xsi:type="dcterms:W3CDTF">2016-04-14T15:11:39Z</dcterms:modified>
</cp:coreProperties>
</file>