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 id="2147483713" r:id="rId2"/>
    <p:sldMasterId id="2147483732" r:id="rId3"/>
    <p:sldMasterId id="2147483807" r:id="rId4"/>
    <p:sldMasterId id="2147483811" r:id="rId5"/>
  </p:sldMasterIdLst>
  <p:notesMasterIdLst>
    <p:notesMasterId r:id="rId20"/>
  </p:notesMasterIdLst>
  <p:handoutMasterIdLst>
    <p:handoutMasterId r:id="rId21"/>
  </p:handoutMasterIdLst>
  <p:sldIdLst>
    <p:sldId id="341" r:id="rId6"/>
    <p:sldId id="360" r:id="rId7"/>
    <p:sldId id="357" r:id="rId8"/>
    <p:sldId id="358" r:id="rId9"/>
    <p:sldId id="352" r:id="rId10"/>
    <p:sldId id="355" r:id="rId11"/>
    <p:sldId id="353" r:id="rId12"/>
    <p:sldId id="354" r:id="rId13"/>
    <p:sldId id="363" r:id="rId14"/>
    <p:sldId id="361" r:id="rId15"/>
    <p:sldId id="356" r:id="rId16"/>
    <p:sldId id="362" r:id="rId17"/>
    <p:sldId id="303" r:id="rId18"/>
    <p:sldId id="359" r:id="rId19"/>
  </p:sldIdLst>
  <p:sldSz cx="9144000" cy="6858000" type="screen4x3"/>
  <p:notesSz cx="6858000" cy="9418638"/>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unira Gunja" initials="MG"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068"/>
    <a:srgbClr val="B8D9EC"/>
    <a:srgbClr val="8DB4E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66" autoAdjust="0"/>
    <p:restoredTop sz="96305" autoAdjust="0"/>
  </p:normalViewPr>
  <p:slideViewPr>
    <p:cSldViewPr>
      <p:cViewPr>
        <p:scale>
          <a:sx n="80" d="100"/>
          <a:sy n="80" d="100"/>
        </p:scale>
        <p:origin x="-72" y="-6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363550165150615"/>
          <c:y val="4.1007217847769034E-2"/>
          <c:w val="0.90528814946518799"/>
          <c:h val="0.91852866382634801"/>
        </c:manualLayout>
      </c:layout>
      <c:pieChart>
        <c:varyColors val="1"/>
        <c:ser>
          <c:idx val="0"/>
          <c:order val="0"/>
          <c:tx>
            <c:strRef>
              <c:f>Sheet1!$B$1</c:f>
              <c:strCache>
                <c:ptCount val="1"/>
                <c:pt idx="0">
                  <c:v>Total</c:v>
                </c:pt>
              </c:strCache>
            </c:strRef>
          </c:tx>
          <c:spPr>
            <a:ln w="3175">
              <a:solidFill>
                <a:srgbClr val="566057"/>
              </a:solidFill>
            </a:ln>
          </c:spPr>
          <c:dPt>
            <c:idx val="0"/>
            <c:bubble3D val="0"/>
            <c:spPr>
              <a:solidFill>
                <a:schemeClr val="accent1"/>
              </a:solidFill>
              <a:ln w="3175">
                <a:noFill/>
              </a:ln>
            </c:spPr>
          </c:dPt>
          <c:dPt>
            <c:idx val="1"/>
            <c:bubble3D val="0"/>
            <c:spPr>
              <a:solidFill>
                <a:schemeClr val="accent4">
                  <a:lumMod val="60000"/>
                  <a:lumOff val="40000"/>
                </a:schemeClr>
              </a:solidFill>
              <a:ln w="3175">
                <a:noFill/>
              </a:ln>
            </c:spPr>
          </c:dPt>
          <c:dPt>
            <c:idx val="2"/>
            <c:bubble3D val="0"/>
            <c:spPr>
              <a:solidFill>
                <a:schemeClr val="accent6"/>
              </a:solidFill>
              <a:ln w="3175">
                <a:noFill/>
              </a:ln>
            </c:spPr>
          </c:dPt>
          <c:dPt>
            <c:idx val="3"/>
            <c:bubble3D val="0"/>
            <c:spPr>
              <a:solidFill>
                <a:schemeClr val="accent4">
                  <a:lumMod val="20000"/>
                  <a:lumOff val="80000"/>
                </a:schemeClr>
              </a:solidFill>
              <a:ln w="3175">
                <a:noFill/>
              </a:ln>
            </c:spPr>
          </c:dPt>
          <c:dPt>
            <c:idx val="4"/>
            <c:bubble3D val="0"/>
            <c:spPr>
              <a:solidFill>
                <a:schemeClr val="bg1">
                  <a:lumMod val="50000"/>
                </a:schemeClr>
              </a:solidFill>
              <a:ln w="3175">
                <a:noFill/>
              </a:ln>
            </c:spPr>
          </c:dPt>
          <c:dLbls>
            <c:dLbl>
              <c:idx val="0"/>
              <c:layout>
                <c:manualLayout>
                  <c:x val="0.21142647758570982"/>
                  <c:y val="0.1314707110474827"/>
                </c:manualLayout>
              </c:layout>
              <c:spPr>
                <a:noFill/>
                <a:ln>
                  <a:noFill/>
                </a:ln>
                <a:effectLst/>
              </c:spPr>
              <c:txPr>
                <a:bodyPr/>
                <a:lstStyle/>
                <a:p>
                  <a:pPr>
                    <a:defRPr>
                      <a:solidFill>
                        <a:schemeClr val="bg1"/>
                      </a:solidFill>
                    </a:defRPr>
                  </a:pPr>
                  <a:endParaRPr lang="en-US"/>
                </a:p>
              </c:txPr>
              <c:showLegendKey val="0"/>
              <c:showVal val="0"/>
              <c:showCatName val="1"/>
              <c:showSerName val="0"/>
              <c:showPercent val="1"/>
              <c:showBubbleSize val="0"/>
            </c:dLbl>
            <c:dLbl>
              <c:idx val="1"/>
              <c:layout>
                <c:manualLayout>
                  <c:x val="-0.19156724634358968"/>
                  <c:y val="0.16048198520639462"/>
                </c:manualLayout>
              </c:layout>
              <c:showLegendKey val="0"/>
              <c:showVal val="0"/>
              <c:showCatName val="1"/>
              <c:showSerName val="0"/>
              <c:showPercent val="1"/>
              <c:showBubbleSize val="0"/>
              <c:extLst>
                <c:ext xmlns:c15="http://schemas.microsoft.com/office/drawing/2012/chart" uri="{CE6537A1-D6FC-4f65-9D91-7224C49458BB}">
                  <c15:layout>
                    <c:manualLayout>
                      <c:w val="0.29758985985977898"/>
                      <c:h val="0.31498807846537302"/>
                    </c:manualLayout>
                  </c15:layout>
                </c:ext>
              </c:extLst>
            </c:dLbl>
            <c:dLbl>
              <c:idx val="2"/>
              <c:layout>
                <c:manualLayout>
                  <c:x val="-0.16064275021794325"/>
                  <c:y val="-0.16287878787878796"/>
                </c:manualLayout>
              </c:layout>
              <c:spPr>
                <a:noFill/>
                <a:ln>
                  <a:noFill/>
                </a:ln>
                <a:effectLst/>
              </c:spPr>
              <c:txPr>
                <a:bodyPr/>
                <a:lstStyle/>
                <a:p>
                  <a:pPr>
                    <a:defRPr>
                      <a:solidFill>
                        <a:schemeClr val="bg1"/>
                      </a:solidFill>
                    </a:defRPr>
                  </a:pPr>
                  <a:endParaRPr lang="en-US"/>
                </a:p>
              </c:txPr>
              <c:dLblPos val="bestFit"/>
              <c:showLegendKey val="0"/>
              <c:showVal val="0"/>
              <c:showCatName val="1"/>
              <c:showSerName val="0"/>
              <c:showPercent val="1"/>
              <c:showBubbleSize val="0"/>
            </c:dLbl>
            <c:dLbl>
              <c:idx val="3"/>
              <c:layout/>
              <c:tx>
                <c:rich>
                  <a:bodyPr/>
                  <a:lstStyle/>
                  <a:p>
                    <a:r>
                      <a:rPr lang="en-US" baseline="0" dirty="0" smtClean="0"/>
                      <a:t>Other</a:t>
                    </a:r>
                    <a:r>
                      <a:rPr lang="en-US" baseline="0" dirty="0"/>
                      <a:t>
</a:t>
                    </a:r>
                    <a:r>
                      <a:rPr lang="en-US" baseline="0" dirty="0" smtClean="0"/>
                      <a:t>9%</a:t>
                    </a:r>
                    <a:endParaRPr lang="en-US" dirty="0"/>
                  </a:p>
                </c:rich>
              </c:tx>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1.9901256950739597E-2"/>
                  <c:y val="-3.8385826771653541E-4"/>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Sheet1!$A$2:$A$6</c:f>
              <c:strCache>
                <c:ptCount val="5"/>
                <c:pt idx="0">
                  <c:v>Amount of the premium</c:v>
                </c:pt>
                <c:pt idx="1">
                  <c:v>Amount of the deductible and other copayments</c:v>
                </c:pt>
                <c:pt idx="2">
                  <c:v>Preferred doctor, health clinic, or hospital included in plan's network</c:v>
                </c:pt>
                <c:pt idx="3">
                  <c:v>Other</c:v>
                </c:pt>
                <c:pt idx="4">
                  <c:v>Don't know or refused</c:v>
                </c:pt>
              </c:strCache>
            </c:strRef>
          </c:cat>
          <c:val>
            <c:numRef>
              <c:f>Sheet1!$B$2:$B$6</c:f>
              <c:numCache>
                <c:formatCode>0</c:formatCode>
                <c:ptCount val="5"/>
                <c:pt idx="0">
                  <c:v>36.32</c:v>
                </c:pt>
                <c:pt idx="1">
                  <c:v>25.93</c:v>
                </c:pt>
                <c:pt idx="2">
                  <c:v>27.81</c:v>
                </c:pt>
                <c:pt idx="3">
                  <c:v>9</c:v>
                </c:pt>
                <c:pt idx="4">
                  <c:v>1.22</c:v>
                </c:pt>
              </c:numCache>
            </c:numRef>
          </c:val>
        </c:ser>
        <c:dLbls>
          <c:showLegendKey val="0"/>
          <c:showVal val="0"/>
          <c:showCatName val="0"/>
          <c:showSerName val="0"/>
          <c:showPercent val="0"/>
          <c:showBubbleSize val="0"/>
          <c:showLeaderLines val="1"/>
        </c:dLbls>
        <c:firstSliceAng val="228"/>
      </c:pieChart>
    </c:plotArea>
    <c:plotVisOnly val="1"/>
    <c:dispBlanksAs val="gap"/>
    <c:showDLblsOverMax val="0"/>
  </c:chart>
  <c:txPr>
    <a:bodyPr/>
    <a:lstStyle/>
    <a:p>
      <a:pPr>
        <a:defRPr sz="1200" b="0">
          <a:solidFill>
            <a:srgbClr val="566057"/>
          </a:solidFill>
          <a:latin typeface="Calibri" panose="020F050202020403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602763072882702"/>
          <c:y val="1.4918126502580301E-2"/>
          <c:w val="0.49407373657306602"/>
          <c:h val="0.96085264336672005"/>
        </c:manualLayout>
      </c:layout>
      <c:pieChart>
        <c:varyColors val="1"/>
        <c:ser>
          <c:idx val="0"/>
          <c:order val="0"/>
          <c:tx>
            <c:strRef>
              <c:f>Sheet1!$B$1</c:f>
              <c:strCache>
                <c:ptCount val="1"/>
                <c:pt idx="0">
                  <c:v>Total</c:v>
                </c:pt>
              </c:strCache>
            </c:strRef>
          </c:tx>
          <c:spPr>
            <a:ln w="3175">
              <a:solidFill>
                <a:srgbClr val="566057"/>
              </a:solidFill>
            </a:ln>
          </c:spPr>
          <c:dPt>
            <c:idx val="0"/>
            <c:bubble3D val="0"/>
            <c:spPr>
              <a:solidFill>
                <a:srgbClr val="104068"/>
              </a:solidFill>
              <a:ln w="3175">
                <a:solidFill>
                  <a:srgbClr val="566057"/>
                </a:solidFill>
              </a:ln>
            </c:spPr>
          </c:dPt>
          <c:dPt>
            <c:idx val="1"/>
            <c:bubble3D val="0"/>
            <c:spPr>
              <a:solidFill>
                <a:srgbClr val="89B19C"/>
              </a:solidFill>
              <a:ln w="3175">
                <a:noFill/>
              </a:ln>
            </c:spPr>
          </c:dPt>
          <c:dPt>
            <c:idx val="2"/>
            <c:bubble3D val="0"/>
            <c:spPr>
              <a:solidFill>
                <a:srgbClr val="00673F"/>
              </a:solidFill>
              <a:ln w="3175">
                <a:solidFill>
                  <a:srgbClr val="566057"/>
                </a:solidFill>
              </a:ln>
            </c:spPr>
          </c:dPt>
          <c:dPt>
            <c:idx val="3"/>
            <c:bubble3D val="0"/>
            <c:spPr>
              <a:solidFill>
                <a:schemeClr val="accent3">
                  <a:lumMod val="40000"/>
                  <a:lumOff val="60000"/>
                </a:schemeClr>
              </a:solidFill>
              <a:ln w="3175">
                <a:noFill/>
              </a:ln>
            </c:spPr>
          </c:dPt>
          <c:dLbls>
            <c:dLbl>
              <c:idx val="0"/>
              <c:layout>
                <c:manualLayout>
                  <c:x val="0.214313272333155"/>
                  <c:y val="-4.33139622812167E-2"/>
                </c:manualLayout>
              </c:layout>
              <c:spPr>
                <a:noFill/>
                <a:ln>
                  <a:noFill/>
                </a:ln>
                <a:effectLst/>
              </c:spPr>
              <c:txPr>
                <a:bodyPr/>
                <a:lstStyle/>
                <a:p>
                  <a:pPr>
                    <a:defRPr>
                      <a:solidFill>
                        <a:schemeClr val="bg1"/>
                      </a:solidFill>
                    </a:defRPr>
                  </a:pPr>
                  <a:endParaRPr lang="en-US"/>
                </a:p>
              </c:txPr>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0.16134136159196599"/>
                  <c:y val="7.5142133331245003E-2"/>
                </c:manualLayout>
              </c:layout>
              <c:tx>
                <c:rich>
                  <a:bodyPr/>
                  <a:lstStyle/>
                  <a:p>
                    <a:r>
                      <a:rPr lang="en-US" dirty="0">
                        <a:solidFill>
                          <a:schemeClr val="bg1"/>
                        </a:solidFill>
                      </a:rPr>
                      <a:t>Some of the doctors you wanted
20%</a:t>
                    </a:r>
                  </a:p>
                </c:rich>
              </c:tx>
              <c:showLegendKey val="0"/>
              <c:showVal val="0"/>
              <c:showCatName val="1"/>
              <c:showSerName val="0"/>
              <c:showPercent val="1"/>
              <c:showBubbleSize val="0"/>
              <c:extLst>
                <c:ext xmlns:c15="http://schemas.microsoft.com/office/drawing/2012/chart" uri="{CE6537A1-D6FC-4f65-9D91-7224C49458BB}">
                  <c15:layout>
                    <c:manualLayout>
                      <c:w val="0.19373200673513599"/>
                      <c:h val="0.31798867631972599"/>
                    </c:manualLayout>
                  </c15:layout>
                </c:ext>
              </c:extLst>
            </c:dLbl>
            <c:dLbl>
              <c:idx val="2"/>
              <c:layout>
                <c:manualLayout>
                  <c:x val="-1.15063273273738E-2"/>
                  <c:y val="4.4773369773761298E-2"/>
                </c:manualLayout>
              </c:layout>
              <c:tx>
                <c:rich>
                  <a:bodyPr wrap="square" lIns="38100" tIns="19050" rIns="38100" bIns="19050" anchor="ctr">
                    <a:noAutofit/>
                  </a:bodyPr>
                  <a:lstStyle/>
                  <a:p>
                    <a:pPr>
                      <a:defRPr/>
                    </a:pPr>
                    <a:r>
                      <a:rPr lang="en-US" dirty="0" smtClean="0"/>
                      <a:t>None of the doctor’s you wanted</a:t>
                    </a:r>
                    <a:r>
                      <a:rPr lang="en-US" dirty="0"/>
                      <a:t>
3%</a:t>
                    </a:r>
                  </a:p>
                </c:rich>
              </c:tx>
              <c:spPr>
                <a:noFill/>
                <a:ln>
                  <a:noFill/>
                </a:ln>
                <a:effectLst/>
              </c:spPr>
              <c:showLegendKey val="0"/>
              <c:showVal val="0"/>
              <c:showCatName val="1"/>
              <c:showSerName val="0"/>
              <c:showPercent val="1"/>
              <c:showBubbleSize val="0"/>
              <c:extLst>
                <c:ext xmlns:c15="http://schemas.microsoft.com/office/drawing/2012/chart" uri="{CE6537A1-D6FC-4f65-9D91-7224C49458BB}">
                  <c15:layout>
                    <c:manualLayout>
                      <c:w val="0.15356400281952801"/>
                      <c:h val="0.34570780832752501"/>
                    </c:manualLayout>
                  </c15:layout>
                  <c15:dlblFieldTable/>
                  <c15:showDataLabelsRange val="0"/>
                </c:ext>
              </c:extLst>
            </c:dLbl>
            <c:dLbl>
              <c:idx val="3"/>
              <c:layout>
                <c:manualLayout>
                  <c:x val="-0.172601453373598"/>
                  <c:y val="-0.16247719210318201"/>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Sheet1!$A$2:$A$5</c:f>
              <c:strCache>
                <c:ptCount val="4"/>
                <c:pt idx="0">
                  <c:v>All of the doctors you wanted</c:v>
                </c:pt>
                <c:pt idx="1">
                  <c:v>Some of the doctors you wanted</c:v>
                </c:pt>
                <c:pt idx="2">
                  <c:v>None of the doctors you wanted</c:v>
                </c:pt>
                <c:pt idx="3">
                  <c:v>Don't know which doctors included</c:v>
                </c:pt>
              </c:strCache>
            </c:strRef>
          </c:cat>
          <c:val>
            <c:numRef>
              <c:f>Sheet1!$B$2:$B$5</c:f>
              <c:numCache>
                <c:formatCode>0</c:formatCode>
                <c:ptCount val="4"/>
                <c:pt idx="0">
                  <c:v>44.190000000000005</c:v>
                </c:pt>
                <c:pt idx="1">
                  <c:v>19.989999999999998</c:v>
                </c:pt>
                <c:pt idx="2">
                  <c:v>3.46</c:v>
                </c:pt>
                <c:pt idx="3">
                  <c:v>32.35</c:v>
                </c:pt>
              </c:numCache>
            </c:numRef>
          </c:val>
        </c:ser>
        <c:dLbls>
          <c:showLegendKey val="0"/>
          <c:showVal val="0"/>
          <c:showCatName val="0"/>
          <c:showSerName val="0"/>
          <c:showPercent val="0"/>
          <c:showBubbleSize val="0"/>
          <c:showLeaderLines val="1"/>
        </c:dLbls>
        <c:firstSliceAng val="195"/>
      </c:pieChart>
    </c:plotArea>
    <c:plotVisOnly val="1"/>
    <c:dispBlanksAs val="gap"/>
    <c:showDLblsOverMax val="0"/>
  </c:chart>
  <c:txPr>
    <a:bodyPr/>
    <a:lstStyle/>
    <a:p>
      <a:pPr>
        <a:defRPr sz="1100" b="0">
          <a:solidFill>
            <a:srgbClr val="566057"/>
          </a:solidFill>
          <a:latin typeface="Calibri" panose="020F050202020403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8.76965708990326E-2"/>
          <c:y val="0.114194012451595"/>
          <c:w val="0.83202390930621795"/>
          <c:h val="0.68094123815575103"/>
        </c:manualLayout>
      </c:layout>
      <c:barChart>
        <c:barDir val="col"/>
        <c:grouping val="stacked"/>
        <c:varyColors val="0"/>
        <c:ser>
          <c:idx val="1"/>
          <c:order val="0"/>
          <c:tx>
            <c:strRef>
              <c:f>Sheet1!$B$1</c:f>
              <c:strCache>
                <c:ptCount val="1"/>
                <c:pt idx="0">
                  <c:v>Somewhat satisfied</c:v>
                </c:pt>
              </c:strCache>
            </c:strRef>
          </c:tx>
          <c:spPr>
            <a:solidFill>
              <a:srgbClr val="89B19C"/>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Sheet1!$A$2:$A$4</c:f>
              <c:strCache>
                <c:ptCount val="3"/>
                <c:pt idx="0">
                  <c:v>Total</c:v>
                </c:pt>
                <c:pt idx="1">
                  <c:v>Incomes below 250% FPL</c:v>
                </c:pt>
                <c:pt idx="2">
                  <c:v>Incomes 250% FPL or more</c:v>
                </c:pt>
              </c:strCache>
            </c:strRef>
          </c:cat>
          <c:val>
            <c:numRef>
              <c:f>Sheet1!$B$2:$B$4</c:f>
              <c:numCache>
                <c:formatCode>0</c:formatCode>
                <c:ptCount val="3"/>
                <c:pt idx="0">
                  <c:v>33.6</c:v>
                </c:pt>
                <c:pt idx="1">
                  <c:v>39.07</c:v>
                </c:pt>
                <c:pt idx="2">
                  <c:v>26.33</c:v>
                </c:pt>
              </c:numCache>
            </c:numRef>
          </c:val>
        </c:ser>
        <c:ser>
          <c:idx val="0"/>
          <c:order val="1"/>
          <c:tx>
            <c:strRef>
              <c:f>Sheet1!$C$1</c:f>
              <c:strCache>
                <c:ptCount val="1"/>
                <c:pt idx="0">
                  <c:v>Very satisfied</c:v>
                </c:pt>
              </c:strCache>
            </c:strRef>
          </c:tx>
          <c:spPr>
            <a:solidFill>
              <a:srgbClr val="00673F"/>
            </a:solidFill>
            <a:ln>
              <a:noFill/>
            </a:ln>
            <a:effectLst/>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Sheet1!$A$2:$A$4</c:f>
              <c:strCache>
                <c:ptCount val="3"/>
                <c:pt idx="0">
                  <c:v>Total</c:v>
                </c:pt>
                <c:pt idx="1">
                  <c:v>Incomes below 250% FPL</c:v>
                </c:pt>
                <c:pt idx="2">
                  <c:v>Incomes 250% FPL or more</c:v>
                </c:pt>
              </c:strCache>
            </c:strRef>
          </c:cat>
          <c:val>
            <c:numRef>
              <c:f>Sheet1!$C$2:$C$4</c:f>
              <c:numCache>
                <c:formatCode>0</c:formatCode>
                <c:ptCount val="3"/>
                <c:pt idx="0">
                  <c:v>44.78</c:v>
                </c:pt>
                <c:pt idx="1">
                  <c:v>41.03</c:v>
                </c:pt>
                <c:pt idx="2">
                  <c:v>49.77</c:v>
                </c:pt>
              </c:numCache>
            </c:numRef>
          </c:val>
        </c:ser>
        <c:dLbls>
          <c:showLegendKey val="0"/>
          <c:showVal val="0"/>
          <c:showCatName val="0"/>
          <c:showSerName val="0"/>
          <c:showPercent val="0"/>
          <c:showBubbleSize val="0"/>
        </c:dLbls>
        <c:gapWidth val="35"/>
        <c:overlap val="100"/>
        <c:axId val="87413760"/>
        <c:axId val="86711616"/>
      </c:barChart>
      <c:catAx>
        <c:axId val="87413760"/>
        <c:scaling>
          <c:orientation val="minMax"/>
        </c:scaling>
        <c:delete val="0"/>
        <c:axPos val="b"/>
        <c:numFmt formatCode="General" sourceLinked="1"/>
        <c:majorTickMark val="none"/>
        <c:minorTickMark val="none"/>
        <c:tickLblPos val="nextTo"/>
        <c:spPr>
          <a:noFill/>
          <a:ln w="9525">
            <a:solidFill>
              <a:srgbClr val="566057"/>
            </a:solidFill>
          </a:ln>
        </c:spPr>
        <c:txPr>
          <a:bodyPr rot="0"/>
          <a:lstStyle/>
          <a:p>
            <a:pPr>
              <a:defRPr/>
            </a:pPr>
            <a:endParaRPr lang="en-US"/>
          </a:p>
        </c:txPr>
        <c:crossAx val="86711616"/>
        <c:crosses val="autoZero"/>
        <c:auto val="1"/>
        <c:lblAlgn val="ctr"/>
        <c:lblOffset val="100"/>
        <c:tickLblSkip val="1"/>
        <c:noMultiLvlLbl val="0"/>
      </c:catAx>
      <c:valAx>
        <c:axId val="86711616"/>
        <c:scaling>
          <c:orientation val="minMax"/>
          <c:max val="100"/>
          <c:min val="0"/>
        </c:scaling>
        <c:delete val="0"/>
        <c:axPos val="l"/>
        <c:numFmt formatCode="0" sourceLinked="1"/>
        <c:majorTickMark val="out"/>
        <c:minorTickMark val="none"/>
        <c:tickLblPos val="nextTo"/>
        <c:crossAx val="87413760"/>
        <c:crosses val="autoZero"/>
        <c:crossBetween val="between"/>
        <c:majorUnit val="25"/>
      </c:valAx>
      <c:spPr>
        <a:noFill/>
        <a:ln w="25400">
          <a:noFill/>
        </a:ln>
      </c:spPr>
    </c:plotArea>
    <c:plotVisOnly val="1"/>
    <c:dispBlanksAs val="gap"/>
    <c:showDLblsOverMax val="0"/>
  </c:chart>
  <c:txPr>
    <a:bodyPr/>
    <a:lstStyle/>
    <a:p>
      <a:pPr>
        <a:defRPr sz="1200" b="0">
          <a:solidFill>
            <a:srgbClr val="566057"/>
          </a:solidFill>
          <a:latin typeface="Calibri" panose="020F050202020403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0805842063971E-2"/>
          <c:y val="7.3045532597538806E-2"/>
          <c:w val="0.93193984688367104"/>
          <c:h val="0.62525976373896297"/>
        </c:manualLayout>
      </c:layout>
      <c:barChart>
        <c:barDir val="col"/>
        <c:grouping val="clustered"/>
        <c:varyColors val="0"/>
        <c:ser>
          <c:idx val="0"/>
          <c:order val="0"/>
          <c:tx>
            <c:strRef>
              <c:f>Sheet1!$B$1</c:f>
              <c:strCache>
                <c:ptCount val="1"/>
                <c:pt idx="0">
                  <c:v>Total</c:v>
                </c:pt>
              </c:strCache>
            </c:strRef>
          </c:tx>
          <c:spPr>
            <a:solidFill>
              <a:srgbClr val="00673F"/>
            </a:solidFill>
            <a:ln>
              <a:noFill/>
            </a:ln>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Your old plan was no _x000d_longer being offered </c:v>
                </c:pt>
                <c:pt idx="1">
                  <c:v>Your new plan has a _x000d_lower premium than _x000d_your old plan </c:v>
                </c:pt>
                <c:pt idx="2">
                  <c:v>Your new plan has _x000d_more of the doctors or _x000d_hospitals you want </c:v>
                </c:pt>
                <c:pt idx="3">
                  <c:v>Your new plan has a _x000d_lower deductible than _x000d_your old plan</c:v>
                </c:pt>
                <c:pt idx="4">
                  <c:v>Some other reason</c:v>
                </c:pt>
              </c:strCache>
            </c:strRef>
          </c:cat>
          <c:val>
            <c:numRef>
              <c:f>Sheet1!$B$2:$B$6</c:f>
              <c:numCache>
                <c:formatCode>0</c:formatCode>
                <c:ptCount val="5"/>
                <c:pt idx="0">
                  <c:v>44.77</c:v>
                </c:pt>
                <c:pt idx="1">
                  <c:v>39.86</c:v>
                </c:pt>
                <c:pt idx="2">
                  <c:v>29.68</c:v>
                </c:pt>
                <c:pt idx="3">
                  <c:v>15.64</c:v>
                </c:pt>
                <c:pt idx="4">
                  <c:v>23.21</c:v>
                </c:pt>
              </c:numCache>
            </c:numRef>
          </c:val>
        </c:ser>
        <c:dLbls>
          <c:showLegendKey val="0"/>
          <c:showVal val="0"/>
          <c:showCatName val="0"/>
          <c:showSerName val="0"/>
          <c:showPercent val="0"/>
          <c:showBubbleSize val="0"/>
        </c:dLbls>
        <c:gapWidth val="166"/>
        <c:axId val="42709504"/>
        <c:axId val="32972096"/>
      </c:barChart>
      <c:catAx>
        <c:axId val="42709504"/>
        <c:scaling>
          <c:orientation val="minMax"/>
        </c:scaling>
        <c:delete val="0"/>
        <c:axPos val="b"/>
        <c:numFmt formatCode="General" sourceLinked="1"/>
        <c:majorTickMark val="out"/>
        <c:minorTickMark val="none"/>
        <c:tickLblPos val="nextTo"/>
        <c:crossAx val="32972096"/>
        <c:crosses val="autoZero"/>
        <c:auto val="1"/>
        <c:lblAlgn val="ctr"/>
        <c:lblOffset val="100"/>
        <c:noMultiLvlLbl val="0"/>
      </c:catAx>
      <c:valAx>
        <c:axId val="32972096"/>
        <c:scaling>
          <c:orientation val="minMax"/>
          <c:max val="100"/>
        </c:scaling>
        <c:delete val="0"/>
        <c:axPos val="l"/>
        <c:numFmt formatCode="0" sourceLinked="1"/>
        <c:majorTickMark val="out"/>
        <c:minorTickMark val="none"/>
        <c:tickLblPos val="nextTo"/>
        <c:crossAx val="42709504"/>
        <c:crosses val="autoZero"/>
        <c:crossBetween val="between"/>
        <c:majorUnit val="25"/>
        <c:minorUnit val="1"/>
      </c:valAx>
    </c:plotArea>
    <c:plotVisOnly val="1"/>
    <c:dispBlanksAs val="gap"/>
    <c:showDLblsOverMax val="0"/>
  </c:chart>
  <c:txPr>
    <a:bodyPr/>
    <a:lstStyle/>
    <a:p>
      <a:pPr>
        <a:defRPr sz="1200" b="0">
          <a:solidFill>
            <a:srgbClr val="566057"/>
          </a:solidFill>
          <a:latin typeface="Calibri" panose="020F050202020403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616026626941298"/>
          <c:y val="0.21412098328776499"/>
          <c:w val="0.69424566989807002"/>
          <c:h val="0.64273841913568097"/>
        </c:manualLayout>
      </c:layout>
      <c:barChart>
        <c:barDir val="bar"/>
        <c:grouping val="stacked"/>
        <c:varyColors val="0"/>
        <c:ser>
          <c:idx val="0"/>
          <c:order val="0"/>
          <c:tx>
            <c:strRef>
              <c:f>Sheet1!$B$1</c:f>
              <c:strCache>
                <c:ptCount val="1"/>
                <c:pt idx="0">
                  <c:v>Pays nothing</c:v>
                </c:pt>
              </c:strCache>
            </c:strRef>
          </c:tx>
          <c:spPr>
            <a:pattFill prst="ltUpDiag">
              <a:fgClr>
                <a:schemeClr val="accent2">
                  <a:lumMod val="75000"/>
                </a:schemeClr>
              </a:fgClr>
              <a:bgClr>
                <a:schemeClr val="accent2"/>
              </a:bgClr>
            </a:pattFill>
            <a:ln>
              <a:noFill/>
            </a:ln>
          </c:spPr>
          <c:invertIfNegative val="0"/>
          <c:dLbls>
            <c:spPr>
              <a:noFill/>
              <a:ln>
                <a:noFill/>
              </a:ln>
              <a:effectLst/>
            </c:spPr>
            <c:txPr>
              <a:bodyPr/>
              <a:lstStyle/>
              <a:p>
                <a:pPr>
                  <a:defRPr b="1">
                    <a:solidFill>
                      <a:srgbClr val="566057"/>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Employer coverage</c:v>
                </c:pt>
                <c:pt idx="1">
                  <c:v>Marketplace coverage</c:v>
                </c:pt>
                <c:pt idx="3">
                  <c:v>Employer coverage</c:v>
                </c:pt>
                <c:pt idx="4">
                  <c:v>Marketplace coverage</c:v>
                </c:pt>
                <c:pt idx="6">
                  <c:v>Employer coverage</c:v>
                </c:pt>
                <c:pt idx="7">
                  <c:v>Marketplace coverage</c:v>
                </c:pt>
              </c:strCache>
            </c:strRef>
          </c:cat>
          <c:val>
            <c:numRef>
              <c:f>Sheet1!$B$2:$B$9</c:f>
              <c:numCache>
                <c:formatCode>0</c:formatCode>
                <c:ptCount val="8"/>
                <c:pt idx="0">
                  <c:v>20.66</c:v>
                </c:pt>
                <c:pt idx="1">
                  <c:v>10.32</c:v>
                </c:pt>
                <c:pt idx="3">
                  <c:v>16.27</c:v>
                </c:pt>
                <c:pt idx="4">
                  <c:v>25.56</c:v>
                </c:pt>
                <c:pt idx="6">
                  <c:v>18.93</c:v>
                </c:pt>
                <c:pt idx="7">
                  <c:v>20.48</c:v>
                </c:pt>
              </c:numCache>
            </c:numRef>
          </c:val>
        </c:ser>
        <c:ser>
          <c:idx val="1"/>
          <c:order val="1"/>
          <c:tx>
            <c:strRef>
              <c:f>Sheet1!$C$1</c:f>
              <c:strCache>
                <c:ptCount val="1"/>
                <c:pt idx="0">
                  <c:v>$1 to less than $125</c:v>
                </c:pt>
              </c:strCache>
            </c:strRef>
          </c:tx>
          <c:spPr>
            <a:solidFill>
              <a:schemeClr val="accent2"/>
            </a:solidFill>
            <a:ln>
              <a:noFill/>
            </a:ln>
          </c:spPr>
          <c:invertIfNegative val="0"/>
          <c:dLbls>
            <c:spPr>
              <a:noFill/>
              <a:ln>
                <a:noFill/>
              </a:ln>
              <a:effectLst/>
            </c:spPr>
            <c:txPr>
              <a:bodyPr wrap="square" lIns="38100" tIns="19050" rIns="38100" bIns="19050" anchor="ctr">
                <a:spAutoFit/>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Employer coverage</c:v>
                </c:pt>
                <c:pt idx="1">
                  <c:v>Marketplace coverage</c:v>
                </c:pt>
                <c:pt idx="3">
                  <c:v>Employer coverage</c:v>
                </c:pt>
                <c:pt idx="4">
                  <c:v>Marketplace coverage</c:v>
                </c:pt>
                <c:pt idx="6">
                  <c:v>Employer coverage</c:v>
                </c:pt>
                <c:pt idx="7">
                  <c:v>Marketplace coverage</c:v>
                </c:pt>
              </c:strCache>
            </c:strRef>
          </c:cat>
          <c:val>
            <c:numRef>
              <c:f>Sheet1!$C$2:$C$9</c:f>
              <c:numCache>
                <c:formatCode>0</c:formatCode>
                <c:ptCount val="8"/>
                <c:pt idx="0">
                  <c:v>39.42</c:v>
                </c:pt>
                <c:pt idx="1">
                  <c:v>28.47</c:v>
                </c:pt>
                <c:pt idx="3">
                  <c:v>43.24</c:v>
                </c:pt>
                <c:pt idx="4">
                  <c:v>40.11</c:v>
                </c:pt>
                <c:pt idx="6">
                  <c:v>40.93</c:v>
                </c:pt>
                <c:pt idx="7">
                  <c:v>36.230000000000011</c:v>
                </c:pt>
              </c:numCache>
            </c:numRef>
          </c:val>
        </c:ser>
        <c:ser>
          <c:idx val="2"/>
          <c:order val="2"/>
          <c:tx>
            <c:strRef>
              <c:f>Sheet1!$D$1</c:f>
              <c:strCache>
                <c:ptCount val="1"/>
                <c:pt idx="0">
                  <c:v>$125 or more</c:v>
                </c:pt>
              </c:strCache>
            </c:strRef>
          </c:tx>
          <c:spPr>
            <a:solidFill>
              <a:srgbClr val="89B19C"/>
            </a:solidFill>
            <a:ln>
              <a:noFill/>
            </a:ln>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Employer coverage</c:v>
                </c:pt>
                <c:pt idx="1">
                  <c:v>Marketplace coverage</c:v>
                </c:pt>
                <c:pt idx="3">
                  <c:v>Employer coverage</c:v>
                </c:pt>
                <c:pt idx="4">
                  <c:v>Marketplace coverage</c:v>
                </c:pt>
                <c:pt idx="6">
                  <c:v>Employer coverage</c:v>
                </c:pt>
                <c:pt idx="7">
                  <c:v>Marketplace coverage</c:v>
                </c:pt>
              </c:strCache>
            </c:strRef>
          </c:cat>
          <c:val>
            <c:numRef>
              <c:f>Sheet1!$D$2:$D$9</c:f>
              <c:numCache>
                <c:formatCode>0</c:formatCode>
                <c:ptCount val="8"/>
                <c:pt idx="0">
                  <c:v>33.950000000000003</c:v>
                </c:pt>
                <c:pt idx="1">
                  <c:v>58.330000000000013</c:v>
                </c:pt>
                <c:pt idx="3">
                  <c:v>24.12</c:v>
                </c:pt>
                <c:pt idx="4">
                  <c:v>32.049999999999997</c:v>
                </c:pt>
                <c:pt idx="6">
                  <c:v>30.07</c:v>
                </c:pt>
                <c:pt idx="7">
                  <c:v>40.81</c:v>
                </c:pt>
              </c:numCache>
            </c:numRef>
          </c:val>
        </c:ser>
        <c:ser>
          <c:idx val="3"/>
          <c:order val="3"/>
          <c:tx>
            <c:strRef>
              <c:f>Sheet1!$E$1</c:f>
              <c:strCache>
                <c:ptCount val="1"/>
                <c:pt idx="0">
                  <c:v>Don't know or refused</c:v>
                </c:pt>
              </c:strCache>
            </c:strRef>
          </c:tx>
          <c:spPr>
            <a:solidFill>
              <a:srgbClr val="00673F"/>
            </a:solidFill>
            <a:ln>
              <a:noFill/>
            </a:ln>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Employer coverage</c:v>
                </c:pt>
                <c:pt idx="1">
                  <c:v>Marketplace coverage</c:v>
                </c:pt>
                <c:pt idx="3">
                  <c:v>Employer coverage</c:v>
                </c:pt>
                <c:pt idx="4">
                  <c:v>Marketplace coverage</c:v>
                </c:pt>
                <c:pt idx="6">
                  <c:v>Employer coverage</c:v>
                </c:pt>
                <c:pt idx="7">
                  <c:v>Marketplace coverage</c:v>
                </c:pt>
              </c:strCache>
            </c:strRef>
          </c:cat>
          <c:val>
            <c:numRef>
              <c:f>Sheet1!$E$2:$E$9</c:f>
              <c:numCache>
                <c:formatCode>0</c:formatCode>
                <c:ptCount val="8"/>
                <c:pt idx="0">
                  <c:v>5.98</c:v>
                </c:pt>
                <c:pt idx="1">
                  <c:v>2.88</c:v>
                </c:pt>
                <c:pt idx="3">
                  <c:v>16.38</c:v>
                </c:pt>
                <c:pt idx="4">
                  <c:v>2.2799999999999998</c:v>
                </c:pt>
                <c:pt idx="6">
                  <c:v>10.08</c:v>
                </c:pt>
                <c:pt idx="7">
                  <c:v>2.48</c:v>
                </c:pt>
              </c:numCache>
            </c:numRef>
          </c:val>
        </c:ser>
        <c:dLbls>
          <c:showLegendKey val="0"/>
          <c:showVal val="0"/>
          <c:showCatName val="0"/>
          <c:showSerName val="0"/>
          <c:showPercent val="0"/>
          <c:showBubbleSize val="0"/>
        </c:dLbls>
        <c:gapWidth val="60"/>
        <c:overlap val="100"/>
        <c:axId val="42829312"/>
        <c:axId val="40725888"/>
      </c:barChart>
      <c:catAx>
        <c:axId val="42829312"/>
        <c:scaling>
          <c:orientation val="minMax"/>
        </c:scaling>
        <c:delete val="0"/>
        <c:axPos val="l"/>
        <c:numFmt formatCode="General" sourceLinked="1"/>
        <c:majorTickMark val="out"/>
        <c:minorTickMark val="none"/>
        <c:tickLblPos val="nextTo"/>
        <c:spPr>
          <a:ln>
            <a:noFill/>
          </a:ln>
        </c:spPr>
        <c:crossAx val="40725888"/>
        <c:crosses val="autoZero"/>
        <c:auto val="1"/>
        <c:lblAlgn val="ctr"/>
        <c:lblOffset val="100"/>
        <c:noMultiLvlLbl val="0"/>
      </c:catAx>
      <c:valAx>
        <c:axId val="40725888"/>
        <c:scaling>
          <c:orientation val="minMax"/>
          <c:max val="100"/>
          <c:min val="0"/>
        </c:scaling>
        <c:delete val="1"/>
        <c:axPos val="b"/>
        <c:numFmt formatCode="0" sourceLinked="1"/>
        <c:majorTickMark val="out"/>
        <c:minorTickMark val="none"/>
        <c:tickLblPos val="nextTo"/>
        <c:crossAx val="42829312"/>
        <c:crosses val="autoZero"/>
        <c:crossBetween val="between"/>
        <c:majorUnit val="25"/>
      </c:valAx>
      <c:spPr>
        <a:noFill/>
        <a:ln w="25400">
          <a:noFill/>
        </a:ln>
      </c:spPr>
    </c:plotArea>
    <c:legend>
      <c:legendPos val="t"/>
      <c:layout>
        <c:manualLayout>
          <c:xMode val="edge"/>
          <c:yMode val="edge"/>
          <c:x val="2.3735912475624999E-2"/>
          <c:y val="6.9309008129346303E-2"/>
          <c:w val="0.84861814403587099"/>
          <c:h val="9.1941946595017601E-2"/>
        </c:manualLayout>
      </c:layout>
      <c:overlay val="0"/>
      <c:txPr>
        <a:bodyPr/>
        <a:lstStyle/>
        <a:p>
          <a:pPr>
            <a:defRPr sz="1200"/>
          </a:pPr>
          <a:endParaRPr lang="en-US"/>
        </a:p>
      </c:txPr>
    </c:legend>
    <c:plotVisOnly val="1"/>
    <c:dispBlanksAs val="gap"/>
    <c:showDLblsOverMax val="0"/>
  </c:chart>
  <c:txPr>
    <a:bodyPr/>
    <a:lstStyle/>
    <a:p>
      <a:pPr>
        <a:defRPr sz="1200" b="0">
          <a:solidFill>
            <a:srgbClr val="566057"/>
          </a:solidFill>
          <a:latin typeface="Calibri" panose="020F050202020403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0128497867814502E-2"/>
          <c:y val="0.129678951281954"/>
          <c:w val="0.92942390256767105"/>
          <c:h val="0.73852797792227198"/>
        </c:manualLayout>
      </c:layout>
      <c:barChart>
        <c:barDir val="col"/>
        <c:grouping val="clustered"/>
        <c:varyColors val="0"/>
        <c:ser>
          <c:idx val="0"/>
          <c:order val="0"/>
          <c:tx>
            <c:strRef>
              <c:f>Sheet1!$A$2</c:f>
              <c:strCache>
                <c:ptCount val="1"/>
                <c:pt idx="0">
                  <c:v>Decreased</c:v>
                </c:pt>
              </c:strCache>
            </c:strRef>
          </c:tx>
          <c:spPr>
            <a:solidFill>
              <a:srgbClr val="104068"/>
            </a:solidFill>
            <a:ln>
              <a:no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Sheet1!$B$1:$D$1</c:f>
              <c:strCache>
                <c:ptCount val="3"/>
                <c:pt idx="0">
                  <c:v>Total</c:v>
                </c:pt>
                <c:pt idx="1">
                  <c:v>Incomes below 250% FPL</c:v>
                </c:pt>
                <c:pt idx="2">
                  <c:v>Incomes 250% FPL or more</c:v>
                </c:pt>
              </c:strCache>
            </c:strRef>
          </c:cat>
          <c:val>
            <c:numRef>
              <c:f>Sheet1!$B$2:$D$2</c:f>
              <c:numCache>
                <c:formatCode>0</c:formatCode>
                <c:ptCount val="3"/>
                <c:pt idx="0">
                  <c:v>11.11</c:v>
                </c:pt>
                <c:pt idx="1">
                  <c:v>9.2299999999999986</c:v>
                </c:pt>
                <c:pt idx="2">
                  <c:v>13.91</c:v>
                </c:pt>
              </c:numCache>
            </c:numRef>
          </c:val>
        </c:ser>
        <c:ser>
          <c:idx val="1"/>
          <c:order val="1"/>
          <c:tx>
            <c:strRef>
              <c:f>Sheet1!$A$3</c:f>
              <c:strCache>
                <c:ptCount val="1"/>
                <c:pt idx="0">
                  <c:v>Stayed about the same</c:v>
                </c:pt>
              </c:strCache>
            </c:strRef>
          </c:tx>
          <c:spPr>
            <a:solidFill>
              <a:schemeClr val="accent4">
                <a:lumMod val="40000"/>
                <a:lumOff val="60000"/>
              </a:schemeClr>
            </a:solidFill>
            <a:ln w="3175">
              <a:no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Sheet1!$B$1:$D$1</c:f>
              <c:strCache>
                <c:ptCount val="3"/>
                <c:pt idx="0">
                  <c:v>Total</c:v>
                </c:pt>
                <c:pt idx="1">
                  <c:v>Incomes below 250% FPL</c:v>
                </c:pt>
                <c:pt idx="2">
                  <c:v>Incomes 250% FPL or more</c:v>
                </c:pt>
              </c:strCache>
            </c:strRef>
          </c:cat>
          <c:val>
            <c:numRef>
              <c:f>Sheet1!$B$3:$D$3</c:f>
              <c:numCache>
                <c:formatCode>0</c:formatCode>
                <c:ptCount val="3"/>
                <c:pt idx="0">
                  <c:v>33.380000000000003</c:v>
                </c:pt>
                <c:pt idx="1">
                  <c:v>42.03</c:v>
                </c:pt>
                <c:pt idx="2">
                  <c:v>20.43</c:v>
                </c:pt>
              </c:numCache>
            </c:numRef>
          </c:val>
        </c:ser>
        <c:ser>
          <c:idx val="2"/>
          <c:order val="2"/>
          <c:tx>
            <c:strRef>
              <c:f>Sheet1!$A$4</c:f>
              <c:strCache>
                <c:ptCount val="1"/>
                <c:pt idx="0">
                  <c:v>Increased</c:v>
                </c:pt>
              </c:strCache>
            </c:strRef>
          </c:tx>
          <c:spPr>
            <a:solidFill>
              <a:srgbClr val="00673F"/>
            </a:solidFill>
            <a:ln>
              <a:no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Sheet1!$B$1:$D$1</c:f>
              <c:strCache>
                <c:ptCount val="3"/>
                <c:pt idx="0">
                  <c:v>Total</c:v>
                </c:pt>
                <c:pt idx="1">
                  <c:v>Incomes below 250% FPL</c:v>
                </c:pt>
                <c:pt idx="2">
                  <c:v>Incomes 250% FPL or more</c:v>
                </c:pt>
              </c:strCache>
            </c:strRef>
          </c:cat>
          <c:val>
            <c:numRef>
              <c:f>Sheet1!$B$4:$D$4</c:f>
              <c:numCache>
                <c:formatCode>0</c:formatCode>
                <c:ptCount val="3"/>
                <c:pt idx="0">
                  <c:v>52.89</c:v>
                </c:pt>
                <c:pt idx="1">
                  <c:v>45.22</c:v>
                </c:pt>
                <c:pt idx="2">
                  <c:v>64.36</c:v>
                </c:pt>
              </c:numCache>
            </c:numRef>
          </c:val>
        </c:ser>
        <c:dLbls>
          <c:showLegendKey val="0"/>
          <c:showVal val="0"/>
          <c:showCatName val="0"/>
          <c:showSerName val="0"/>
          <c:showPercent val="0"/>
          <c:showBubbleSize val="0"/>
        </c:dLbls>
        <c:gapWidth val="124"/>
        <c:axId val="42952192"/>
        <c:axId val="40728768"/>
      </c:barChart>
      <c:catAx>
        <c:axId val="42952192"/>
        <c:scaling>
          <c:orientation val="minMax"/>
        </c:scaling>
        <c:delete val="0"/>
        <c:axPos val="b"/>
        <c:numFmt formatCode="General" sourceLinked="1"/>
        <c:majorTickMark val="out"/>
        <c:minorTickMark val="none"/>
        <c:tickLblPos val="nextTo"/>
        <c:crossAx val="40728768"/>
        <c:crosses val="autoZero"/>
        <c:auto val="1"/>
        <c:lblAlgn val="ctr"/>
        <c:lblOffset val="100"/>
        <c:noMultiLvlLbl val="0"/>
      </c:catAx>
      <c:valAx>
        <c:axId val="40728768"/>
        <c:scaling>
          <c:orientation val="minMax"/>
          <c:max val="100"/>
        </c:scaling>
        <c:delete val="0"/>
        <c:axPos val="l"/>
        <c:numFmt formatCode="0" sourceLinked="1"/>
        <c:majorTickMark val="out"/>
        <c:minorTickMark val="none"/>
        <c:tickLblPos val="nextTo"/>
        <c:crossAx val="42952192"/>
        <c:crosses val="autoZero"/>
        <c:crossBetween val="between"/>
        <c:majorUnit val="25"/>
      </c:valAx>
    </c:plotArea>
    <c:legend>
      <c:legendPos val="t"/>
      <c:layout>
        <c:manualLayout>
          <c:xMode val="edge"/>
          <c:yMode val="edge"/>
          <c:x val="0.19905865095755901"/>
          <c:y val="3.1378660240929501E-2"/>
          <c:w val="0.59438624135415596"/>
          <c:h val="7.1608510763309999E-2"/>
        </c:manualLayout>
      </c:layout>
      <c:overlay val="0"/>
    </c:legend>
    <c:plotVisOnly val="1"/>
    <c:dispBlanksAs val="gap"/>
    <c:showDLblsOverMax val="0"/>
  </c:chart>
  <c:txPr>
    <a:bodyPr/>
    <a:lstStyle/>
    <a:p>
      <a:pPr>
        <a:defRPr sz="1200" b="0" i="0">
          <a:solidFill>
            <a:srgbClr val="566057"/>
          </a:solidFill>
          <a:latin typeface="Calibri" charset="0"/>
          <a:ea typeface="Calibri" charset="0"/>
          <a:cs typeface="Calibri"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5.2292521898772003E-2"/>
          <c:y val="3.1350604445093799E-2"/>
          <c:w val="0.93996408221730499"/>
          <c:h val="0.82149853239957704"/>
        </c:manualLayout>
      </c:layout>
      <c:barChart>
        <c:barDir val="col"/>
        <c:grouping val="stacked"/>
        <c:varyColors val="0"/>
        <c:ser>
          <c:idx val="1"/>
          <c:order val="0"/>
          <c:tx>
            <c:strRef>
              <c:f>Sheet1!$B$1</c:f>
              <c:strCache>
                <c:ptCount val="1"/>
                <c:pt idx="0">
                  <c:v>Somewhat easy</c:v>
                </c:pt>
              </c:strCache>
            </c:strRef>
          </c:tx>
          <c:spPr>
            <a:solidFill>
              <a:srgbClr val="89B19C"/>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Sheet1!$A$2:$A$9</c:f>
              <c:strCache>
                <c:ptCount val="8"/>
                <c:pt idx="0">
                  <c:v>Marketplace</c:v>
                </c:pt>
                <c:pt idx="1">
                  <c:v>Employer</c:v>
                </c:pt>
                <c:pt idx="3">
                  <c:v>Marketplace</c:v>
                </c:pt>
                <c:pt idx="4">
                  <c:v>Employer</c:v>
                </c:pt>
                <c:pt idx="6">
                  <c:v>Marketplace</c:v>
                </c:pt>
                <c:pt idx="7">
                  <c:v>Employer</c:v>
                </c:pt>
              </c:strCache>
            </c:strRef>
          </c:cat>
          <c:val>
            <c:numRef>
              <c:f>Sheet1!$B$2:$B$9</c:f>
              <c:numCache>
                <c:formatCode>0</c:formatCode>
                <c:ptCount val="8"/>
                <c:pt idx="0">
                  <c:v>29.73</c:v>
                </c:pt>
                <c:pt idx="1">
                  <c:v>34.9</c:v>
                </c:pt>
                <c:pt idx="3">
                  <c:v>27.46</c:v>
                </c:pt>
                <c:pt idx="4">
                  <c:v>32.020000000000003</c:v>
                </c:pt>
                <c:pt idx="6">
                  <c:v>32.42</c:v>
                </c:pt>
                <c:pt idx="7">
                  <c:v>35.799999999999997</c:v>
                </c:pt>
              </c:numCache>
            </c:numRef>
          </c:val>
        </c:ser>
        <c:ser>
          <c:idx val="0"/>
          <c:order val="1"/>
          <c:tx>
            <c:strRef>
              <c:f>Sheet1!$C$1</c:f>
              <c:strCache>
                <c:ptCount val="1"/>
                <c:pt idx="0">
                  <c:v>Very Easy</c:v>
                </c:pt>
              </c:strCache>
            </c:strRef>
          </c:tx>
          <c:spPr>
            <a:solidFill>
              <a:srgbClr val="00673F"/>
            </a:solidFill>
            <a:ln>
              <a:noFill/>
            </a:ln>
            <a:effectLst/>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Sheet1!$A$2:$A$9</c:f>
              <c:strCache>
                <c:ptCount val="8"/>
                <c:pt idx="0">
                  <c:v>Marketplace</c:v>
                </c:pt>
                <c:pt idx="1">
                  <c:v>Employer</c:v>
                </c:pt>
                <c:pt idx="3">
                  <c:v>Marketplace</c:v>
                </c:pt>
                <c:pt idx="4">
                  <c:v>Employer</c:v>
                </c:pt>
                <c:pt idx="6">
                  <c:v>Marketplace</c:v>
                </c:pt>
                <c:pt idx="7">
                  <c:v>Employer</c:v>
                </c:pt>
              </c:strCache>
            </c:strRef>
          </c:cat>
          <c:val>
            <c:numRef>
              <c:f>Sheet1!$C$2:$C$9</c:f>
              <c:numCache>
                <c:formatCode>0</c:formatCode>
                <c:ptCount val="8"/>
                <c:pt idx="0">
                  <c:v>18.940000000000001</c:v>
                </c:pt>
                <c:pt idx="1">
                  <c:v>40.39</c:v>
                </c:pt>
                <c:pt idx="3">
                  <c:v>20.59</c:v>
                </c:pt>
                <c:pt idx="4">
                  <c:v>29.99</c:v>
                </c:pt>
                <c:pt idx="6">
                  <c:v>16.989999999999998</c:v>
                </c:pt>
                <c:pt idx="7">
                  <c:v>43.68</c:v>
                </c:pt>
              </c:numCache>
            </c:numRef>
          </c:val>
        </c:ser>
        <c:dLbls>
          <c:showLegendKey val="0"/>
          <c:showVal val="0"/>
          <c:showCatName val="0"/>
          <c:showSerName val="0"/>
          <c:showPercent val="0"/>
          <c:showBubbleSize val="0"/>
        </c:dLbls>
        <c:gapWidth val="35"/>
        <c:overlap val="100"/>
        <c:axId val="70018048"/>
        <c:axId val="32990912"/>
      </c:barChart>
      <c:catAx>
        <c:axId val="70018048"/>
        <c:scaling>
          <c:orientation val="minMax"/>
        </c:scaling>
        <c:delete val="0"/>
        <c:axPos val="b"/>
        <c:numFmt formatCode="General" sourceLinked="1"/>
        <c:majorTickMark val="none"/>
        <c:minorTickMark val="none"/>
        <c:tickLblPos val="nextTo"/>
        <c:spPr>
          <a:noFill/>
          <a:ln w="9525">
            <a:solidFill>
              <a:srgbClr val="566057"/>
            </a:solidFill>
          </a:ln>
        </c:spPr>
        <c:txPr>
          <a:bodyPr rot="0"/>
          <a:lstStyle/>
          <a:p>
            <a:pPr>
              <a:defRPr/>
            </a:pPr>
            <a:endParaRPr lang="en-US"/>
          </a:p>
        </c:txPr>
        <c:crossAx val="32990912"/>
        <c:crosses val="autoZero"/>
        <c:auto val="0"/>
        <c:lblAlgn val="ctr"/>
        <c:lblOffset val="0"/>
        <c:noMultiLvlLbl val="0"/>
      </c:catAx>
      <c:valAx>
        <c:axId val="32990912"/>
        <c:scaling>
          <c:orientation val="minMax"/>
          <c:max val="100"/>
          <c:min val="0"/>
        </c:scaling>
        <c:delete val="0"/>
        <c:axPos val="l"/>
        <c:numFmt formatCode="0" sourceLinked="1"/>
        <c:majorTickMark val="out"/>
        <c:minorTickMark val="none"/>
        <c:tickLblPos val="nextTo"/>
        <c:crossAx val="70018048"/>
        <c:crosses val="autoZero"/>
        <c:crossBetween val="between"/>
        <c:majorUnit val="25"/>
      </c:valAx>
      <c:spPr>
        <a:noFill/>
        <a:ln w="25400">
          <a:noFill/>
        </a:ln>
      </c:spPr>
    </c:plotArea>
    <c:plotVisOnly val="1"/>
    <c:dispBlanksAs val="gap"/>
    <c:showDLblsOverMax val="0"/>
  </c:chart>
  <c:txPr>
    <a:bodyPr/>
    <a:lstStyle/>
    <a:p>
      <a:pPr>
        <a:defRPr sz="1200" b="0">
          <a:solidFill>
            <a:srgbClr val="566057"/>
          </a:solidFill>
          <a:latin typeface="Calibri" panose="020F050202020403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6333442186081002E-2"/>
          <c:y val="2.98830585984011E-2"/>
          <c:w val="0.93439631685671698"/>
          <c:h val="0.84012371462734203"/>
        </c:manualLayout>
      </c:layout>
      <c:barChart>
        <c:barDir val="col"/>
        <c:grouping val="stacked"/>
        <c:varyColors val="0"/>
        <c:ser>
          <c:idx val="1"/>
          <c:order val="0"/>
          <c:tx>
            <c:strRef>
              <c:f>Sheet1!$B$1</c:f>
              <c:strCache>
                <c:ptCount val="1"/>
                <c:pt idx="0">
                  <c:v>Deductible $1000 or more</c:v>
                </c:pt>
              </c:strCache>
            </c:strRef>
          </c:tx>
          <c:spPr>
            <a:solidFill>
              <a:srgbClr val="00673F"/>
            </a:solidFill>
            <a:ln>
              <a:noFill/>
            </a:ln>
            <a:effectLst/>
          </c:spPr>
          <c:invertIfNegative val="0"/>
          <c:dLbls>
            <c:dLbl>
              <c:idx val="0"/>
              <c:layout>
                <c:manualLayout>
                  <c:x val="4.2868590555003201E-3"/>
                  <c:y val="-0.2343311279394179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6197169373899099E-17"/>
                  <c:y val="-0.20774619370267"/>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2394338747798401E-17"/>
                  <c:y val="-0.1704927859705059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8579060370002101E-3"/>
                  <c:y val="-0.1588782781984849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0"/>
                  <c:y val="-0.3262341968911919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4289530185001001E-3"/>
                  <c:y val="-0.2314681546432839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a:solidFill>
                      <a:srgbClr val="566057"/>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Marketplace</c:v>
                </c:pt>
                <c:pt idx="1">
                  <c:v>Employer</c:v>
                </c:pt>
                <c:pt idx="3">
                  <c:v>Marketplace</c:v>
                </c:pt>
                <c:pt idx="4">
                  <c:v>Employer</c:v>
                </c:pt>
                <c:pt idx="6">
                  <c:v>Marketplace</c:v>
                </c:pt>
                <c:pt idx="7">
                  <c:v>Employer</c:v>
                </c:pt>
              </c:strCache>
            </c:strRef>
          </c:cat>
          <c:val>
            <c:numRef>
              <c:f>Sheet1!$B$2:$B$9</c:f>
              <c:numCache>
                <c:formatCode>0</c:formatCode>
                <c:ptCount val="8"/>
                <c:pt idx="0">
                  <c:v>45.36</c:v>
                </c:pt>
                <c:pt idx="1">
                  <c:v>37.85</c:v>
                </c:pt>
                <c:pt idx="3">
                  <c:v>29.71</c:v>
                </c:pt>
                <c:pt idx="4">
                  <c:v>25.87</c:v>
                </c:pt>
                <c:pt idx="6">
                  <c:v>67.89</c:v>
                </c:pt>
                <c:pt idx="7">
                  <c:v>41.68</c:v>
                </c:pt>
              </c:numCache>
            </c:numRef>
          </c:val>
        </c:ser>
        <c:dLbls>
          <c:showLegendKey val="0"/>
          <c:showVal val="0"/>
          <c:showCatName val="0"/>
          <c:showSerName val="0"/>
          <c:showPercent val="0"/>
          <c:showBubbleSize val="0"/>
        </c:dLbls>
        <c:gapWidth val="35"/>
        <c:overlap val="100"/>
        <c:axId val="76474368"/>
        <c:axId val="32994944"/>
      </c:barChart>
      <c:catAx>
        <c:axId val="76474368"/>
        <c:scaling>
          <c:orientation val="minMax"/>
        </c:scaling>
        <c:delete val="0"/>
        <c:axPos val="b"/>
        <c:numFmt formatCode="General" sourceLinked="1"/>
        <c:majorTickMark val="none"/>
        <c:minorTickMark val="none"/>
        <c:tickLblPos val="nextTo"/>
        <c:spPr>
          <a:noFill/>
          <a:ln w="9525">
            <a:solidFill>
              <a:srgbClr val="566057"/>
            </a:solidFill>
          </a:ln>
        </c:spPr>
        <c:txPr>
          <a:bodyPr rot="0"/>
          <a:lstStyle/>
          <a:p>
            <a:pPr>
              <a:defRPr/>
            </a:pPr>
            <a:endParaRPr lang="en-US"/>
          </a:p>
        </c:txPr>
        <c:crossAx val="32994944"/>
        <c:crosses val="autoZero"/>
        <c:auto val="0"/>
        <c:lblAlgn val="ctr"/>
        <c:lblOffset val="0"/>
        <c:noMultiLvlLbl val="0"/>
      </c:catAx>
      <c:valAx>
        <c:axId val="32994944"/>
        <c:scaling>
          <c:orientation val="minMax"/>
          <c:max val="100"/>
          <c:min val="0"/>
        </c:scaling>
        <c:delete val="0"/>
        <c:axPos val="l"/>
        <c:numFmt formatCode="0" sourceLinked="1"/>
        <c:majorTickMark val="out"/>
        <c:minorTickMark val="none"/>
        <c:tickLblPos val="nextTo"/>
        <c:crossAx val="76474368"/>
        <c:crosses val="autoZero"/>
        <c:crossBetween val="between"/>
        <c:majorUnit val="25"/>
      </c:valAx>
      <c:spPr>
        <a:noFill/>
        <a:ln w="25400">
          <a:noFill/>
        </a:ln>
      </c:spPr>
    </c:plotArea>
    <c:plotVisOnly val="1"/>
    <c:dispBlanksAs val="gap"/>
    <c:showDLblsOverMax val="0"/>
  </c:chart>
  <c:txPr>
    <a:bodyPr/>
    <a:lstStyle/>
    <a:p>
      <a:pPr>
        <a:defRPr sz="1200" b="0">
          <a:solidFill>
            <a:srgbClr val="566057"/>
          </a:solidFill>
          <a:latin typeface="Calibri" charset="0"/>
          <a:ea typeface="Calibri" charset="0"/>
          <a:cs typeface="Calibri"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88519409510328"/>
          <c:y val="8.1471348775591632E-2"/>
          <c:w val="0.90528814946518799"/>
          <c:h val="0.91852866382634801"/>
        </c:manualLayout>
      </c:layout>
      <c:pieChart>
        <c:varyColors val="1"/>
        <c:ser>
          <c:idx val="0"/>
          <c:order val="0"/>
          <c:tx>
            <c:strRef>
              <c:f>Sheet1!$B$1</c:f>
              <c:strCache>
                <c:ptCount val="1"/>
                <c:pt idx="0">
                  <c:v>Total</c:v>
                </c:pt>
              </c:strCache>
            </c:strRef>
          </c:tx>
          <c:spPr>
            <a:ln w="3175">
              <a:solidFill>
                <a:srgbClr val="566057"/>
              </a:solidFill>
            </a:ln>
          </c:spPr>
          <c:dPt>
            <c:idx val="0"/>
            <c:bubble3D val="0"/>
            <c:spPr>
              <a:solidFill>
                <a:schemeClr val="accent1"/>
              </a:solidFill>
              <a:ln w="3175">
                <a:noFill/>
              </a:ln>
            </c:spPr>
          </c:dPt>
          <c:dPt>
            <c:idx val="1"/>
            <c:bubble3D val="0"/>
            <c:spPr>
              <a:solidFill>
                <a:schemeClr val="accent4">
                  <a:lumMod val="60000"/>
                  <a:lumOff val="40000"/>
                </a:schemeClr>
              </a:solidFill>
              <a:ln w="3175">
                <a:noFill/>
              </a:ln>
            </c:spPr>
          </c:dPt>
          <c:dPt>
            <c:idx val="2"/>
            <c:bubble3D val="0"/>
            <c:spPr>
              <a:solidFill>
                <a:schemeClr val="accent6"/>
              </a:solidFill>
              <a:ln w="3175">
                <a:noFill/>
              </a:ln>
            </c:spPr>
          </c:dPt>
          <c:dPt>
            <c:idx val="3"/>
            <c:bubble3D val="0"/>
            <c:spPr>
              <a:solidFill>
                <a:schemeClr val="accent4">
                  <a:lumMod val="20000"/>
                  <a:lumOff val="80000"/>
                </a:schemeClr>
              </a:solidFill>
              <a:ln w="3175">
                <a:noFill/>
              </a:ln>
            </c:spPr>
          </c:dPt>
          <c:dPt>
            <c:idx val="4"/>
            <c:bubble3D val="0"/>
            <c:spPr>
              <a:solidFill>
                <a:schemeClr val="bg1">
                  <a:lumMod val="50000"/>
                </a:schemeClr>
              </a:solidFill>
              <a:ln w="3175">
                <a:noFill/>
              </a:ln>
            </c:spPr>
          </c:dPt>
          <c:dLbls>
            <c:dLbl>
              <c:idx val="0"/>
              <c:layout>
                <c:manualLayout>
                  <c:x val="-0.22959404536287589"/>
                  <c:y val="0.1654319700692552"/>
                </c:manualLayout>
              </c:layout>
              <c:tx>
                <c:rich>
                  <a:bodyPr wrap="square" lIns="38100" tIns="19050" rIns="38100" bIns="19050" anchor="ctr">
                    <a:noAutofit/>
                  </a:bodyPr>
                  <a:lstStyle/>
                  <a:p>
                    <a:pPr>
                      <a:defRPr/>
                    </a:pPr>
                    <a:r>
                      <a:rPr lang="en-US" u="none" dirty="0" smtClean="0">
                        <a:solidFill>
                          <a:schemeClr val="bg1"/>
                        </a:solidFill>
                      </a:rPr>
                      <a:t>Total, &lt; $250 , 32, 32%</a:t>
                    </a:r>
                  </a:p>
                </c:rich>
              </c:tx>
              <c:spPr>
                <a:noFill/>
                <a:ln>
                  <a:noFill/>
                </a:ln>
                <a:effectLst/>
              </c:spPr>
              <c:dLblPos val="bestFit"/>
              <c:showLegendKey val="0"/>
              <c:showVal val="1"/>
              <c:showCatName val="1"/>
              <c:showSerName val="1"/>
              <c:showPercent val="1"/>
              <c:showBubbleSize val="0"/>
            </c:dLbl>
            <c:dLbl>
              <c:idx val="1"/>
              <c:layout>
                <c:manualLayout>
                  <c:x val="-0.17450140385749935"/>
                  <c:y val="-9.5453429934862416E-2"/>
                </c:manualLayout>
              </c:layout>
              <c:spPr>
                <a:noFill/>
                <a:ln>
                  <a:noFill/>
                </a:ln>
                <a:effectLst/>
              </c:spPr>
              <c:txPr>
                <a:bodyPr wrap="square" lIns="38100" tIns="19050" rIns="38100" bIns="19050" anchor="ctr">
                  <a:noAutofit/>
                </a:bodyPr>
                <a:lstStyle/>
                <a:p>
                  <a:pPr>
                    <a:defRPr/>
                  </a:pPr>
                  <a:endParaRPr lang="en-US"/>
                </a:p>
              </c:txPr>
              <c:dLblPos val="bestFit"/>
              <c:showLegendKey val="0"/>
              <c:showVal val="1"/>
              <c:showCatName val="1"/>
              <c:showSerName val="1"/>
              <c:showPercent val="1"/>
              <c:showBubbleSize val="0"/>
            </c:dLbl>
            <c:dLbl>
              <c:idx val="2"/>
              <c:layout>
                <c:manualLayout>
                  <c:x val="0.2345138576582928"/>
                  <c:y val="-0.1116306785559181"/>
                </c:manualLayout>
              </c:layout>
              <c:spPr>
                <a:noFill/>
                <a:ln>
                  <a:noFill/>
                </a:ln>
                <a:effectLst/>
              </c:spPr>
              <c:txPr>
                <a:bodyPr wrap="square" lIns="38100" tIns="19050" rIns="38100" bIns="19050" anchor="ctr">
                  <a:spAutoFit/>
                </a:bodyPr>
                <a:lstStyle/>
                <a:p>
                  <a:pPr>
                    <a:defRPr>
                      <a:solidFill>
                        <a:schemeClr val="bg1"/>
                      </a:solidFill>
                    </a:defRPr>
                  </a:pPr>
                  <a:endParaRPr lang="en-US"/>
                </a:p>
              </c:txPr>
              <c:dLblPos val="bestFit"/>
              <c:showLegendKey val="0"/>
              <c:showVal val="1"/>
              <c:showCatName val="1"/>
              <c:showSerName val="1"/>
              <c:showPercent val="1"/>
              <c:showBubbleSize val="0"/>
            </c:dLbl>
            <c:dLbl>
              <c:idx val="3"/>
              <c:layout>
                <c:manualLayout>
                  <c:x val="0.14758244799462947"/>
                  <c:y val="0.21995790376294347"/>
                </c:manualLayout>
              </c:layout>
              <c:spPr>
                <a:noFill/>
                <a:ln>
                  <a:noFill/>
                </a:ln>
                <a:effectLst/>
              </c:spPr>
              <c:txPr>
                <a:bodyPr wrap="square" lIns="38100" tIns="19050" rIns="38100" bIns="19050" anchor="ctr">
                  <a:noAutofit/>
                </a:bodyPr>
                <a:lstStyle/>
                <a:p>
                  <a:pPr>
                    <a:defRPr/>
                  </a:pPr>
                  <a:endParaRPr lang="en-US"/>
                </a:p>
              </c:txPr>
              <c:dLblPos val="bestFit"/>
              <c:showLegendKey val="0"/>
              <c:showVal val="1"/>
              <c:showCatName val="1"/>
              <c:showSerName val="1"/>
              <c:showPercent val="1"/>
              <c:showBubbleSize val="0"/>
            </c:dLbl>
            <c:spPr>
              <a:noFill/>
              <a:ln>
                <a:noFill/>
              </a:ln>
              <a:effectLst/>
            </c:spPr>
            <c:dLblPos val="ctr"/>
            <c:showLegendKey val="0"/>
            <c:showVal val="1"/>
            <c:showCatName val="1"/>
            <c:showSerName val="1"/>
            <c:showPercent val="1"/>
            <c:showBubbleSize val="0"/>
            <c:showLeaderLines val="1"/>
            <c:extLst>
              <c:ext xmlns:c15="http://schemas.microsoft.com/office/drawing/2012/chart" uri="{CE6537A1-D6FC-4f65-9D91-7224C49458BB}"/>
            </c:extLst>
          </c:dLbls>
          <c:cat>
            <c:strRef>
              <c:f>Sheet1!$A$2:$A$5</c:f>
              <c:strCache>
                <c:ptCount val="4"/>
                <c:pt idx="0">
                  <c:v>&lt; $250 </c:v>
                </c:pt>
                <c:pt idx="1">
                  <c:v>$250 - $1,000 </c:v>
                </c:pt>
                <c:pt idx="2">
                  <c:v>$1,001 - $5,000</c:v>
                </c:pt>
                <c:pt idx="3">
                  <c:v>&gt; $5,000 </c:v>
                </c:pt>
              </c:strCache>
            </c:strRef>
          </c:cat>
          <c:val>
            <c:numRef>
              <c:f>Sheet1!$B$2:$B$5</c:f>
              <c:numCache>
                <c:formatCode>0</c:formatCode>
                <c:ptCount val="4"/>
                <c:pt idx="0">
                  <c:v>32</c:v>
                </c:pt>
                <c:pt idx="1">
                  <c:v>24</c:v>
                </c:pt>
                <c:pt idx="2">
                  <c:v>27</c:v>
                </c:pt>
                <c:pt idx="3">
                  <c:v>17</c:v>
                </c:pt>
              </c:numCache>
            </c:numRef>
          </c:val>
        </c:ser>
        <c:dLbls>
          <c:showLegendKey val="0"/>
          <c:showVal val="0"/>
          <c:showCatName val="0"/>
          <c:showSerName val="0"/>
          <c:showPercent val="0"/>
          <c:showBubbleSize val="0"/>
          <c:showLeaderLines val="1"/>
        </c:dLbls>
        <c:firstSliceAng val="360"/>
      </c:pieChart>
    </c:plotArea>
    <c:plotVisOnly val="1"/>
    <c:dispBlanksAs val="gap"/>
    <c:showDLblsOverMax val="0"/>
  </c:chart>
  <c:txPr>
    <a:bodyPr/>
    <a:lstStyle/>
    <a:p>
      <a:pPr>
        <a:defRPr sz="1200" b="0">
          <a:solidFill>
            <a:srgbClr val="566057"/>
          </a:solidFill>
          <a:latin typeface="Calibri" panose="020F050202020403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333052024242101"/>
          <c:y val="4.10073097354893E-2"/>
          <c:w val="0.90528814946518799"/>
          <c:h val="0.91852866382634801"/>
        </c:manualLayout>
      </c:layout>
      <c:pieChart>
        <c:varyColors val="1"/>
        <c:ser>
          <c:idx val="0"/>
          <c:order val="0"/>
          <c:tx>
            <c:strRef>
              <c:f>Sheet1!$B$1</c:f>
              <c:strCache>
                <c:ptCount val="1"/>
                <c:pt idx="0">
                  <c:v>Total</c:v>
                </c:pt>
              </c:strCache>
            </c:strRef>
          </c:tx>
          <c:spPr>
            <a:ln w="3175">
              <a:solidFill>
                <a:srgbClr val="566057"/>
              </a:solidFill>
            </a:ln>
          </c:spPr>
          <c:dPt>
            <c:idx val="0"/>
            <c:bubble3D val="0"/>
            <c:spPr>
              <a:solidFill>
                <a:schemeClr val="accent1"/>
              </a:solidFill>
              <a:ln w="3175">
                <a:noFill/>
              </a:ln>
            </c:spPr>
          </c:dPt>
          <c:dPt>
            <c:idx val="1"/>
            <c:bubble3D val="0"/>
            <c:spPr>
              <a:solidFill>
                <a:schemeClr val="accent4">
                  <a:lumMod val="60000"/>
                  <a:lumOff val="40000"/>
                </a:schemeClr>
              </a:solidFill>
              <a:ln w="3175">
                <a:noFill/>
              </a:ln>
            </c:spPr>
          </c:dPt>
          <c:dPt>
            <c:idx val="2"/>
            <c:bubble3D val="0"/>
            <c:spPr>
              <a:solidFill>
                <a:schemeClr val="accent6"/>
              </a:solidFill>
              <a:ln w="3175">
                <a:noFill/>
              </a:ln>
            </c:spPr>
          </c:dPt>
          <c:dPt>
            <c:idx val="3"/>
            <c:bubble3D val="0"/>
            <c:spPr>
              <a:solidFill>
                <a:schemeClr val="accent4">
                  <a:lumMod val="20000"/>
                  <a:lumOff val="80000"/>
                </a:schemeClr>
              </a:solidFill>
              <a:ln w="3175">
                <a:noFill/>
              </a:ln>
            </c:spPr>
          </c:dPt>
          <c:dPt>
            <c:idx val="4"/>
            <c:bubble3D val="0"/>
            <c:spPr>
              <a:solidFill>
                <a:schemeClr val="bg1">
                  <a:lumMod val="50000"/>
                </a:schemeClr>
              </a:solidFill>
              <a:ln w="3175">
                <a:noFill/>
              </a:ln>
            </c:spPr>
          </c:dPt>
          <c:dLbls>
            <c:dLbl>
              <c:idx val="0"/>
              <c:layout>
                <c:manualLayout>
                  <c:x val="-0.17387006534505536"/>
                  <c:y val="0.12857129318973601"/>
                </c:manualLayout>
              </c:layout>
              <c:spPr>
                <a:noFill/>
                <a:ln>
                  <a:noFill/>
                </a:ln>
                <a:effectLst/>
              </c:spPr>
              <c:txPr>
                <a:bodyPr wrap="square" lIns="38100" tIns="19050" rIns="38100" bIns="19050" anchor="ctr">
                  <a:noAutofit/>
                </a:bodyPr>
                <a:lstStyle/>
                <a:p>
                  <a:pPr>
                    <a:defRPr>
                      <a:solidFill>
                        <a:schemeClr val="bg1"/>
                      </a:solidFill>
                    </a:defRPr>
                  </a:pPr>
                  <a:endParaRPr lang="en-US"/>
                </a:p>
              </c:txPr>
              <c:dLblPos val="bestFit"/>
              <c:showLegendKey val="0"/>
              <c:showVal val="1"/>
              <c:showCatName val="1"/>
              <c:showSerName val="0"/>
              <c:showPercent val="1"/>
              <c:showBubbleSize val="0"/>
            </c:dLbl>
            <c:dLbl>
              <c:idx val="1"/>
              <c:spPr>
                <a:noFill/>
                <a:ln>
                  <a:noFill/>
                </a:ln>
                <a:effectLst/>
              </c:spPr>
              <c:txPr>
                <a:bodyPr wrap="square" lIns="38100" tIns="19050" rIns="38100" bIns="19050" anchor="ctr">
                  <a:noAutofit/>
                </a:bodyPr>
                <a:lstStyle/>
                <a:p>
                  <a:pPr>
                    <a:defRPr/>
                  </a:pPr>
                  <a:endParaRPr lang="en-US"/>
                </a:p>
              </c:txPr>
              <c:dLblPos val="ctr"/>
              <c:showLegendKey val="0"/>
              <c:showVal val="1"/>
              <c:showCatName val="1"/>
              <c:showSerName val="0"/>
              <c:showPercent val="1"/>
              <c:showBubbleSize val="0"/>
            </c:dLbl>
            <c:dLbl>
              <c:idx val="2"/>
              <c:spPr>
                <a:noFill/>
                <a:ln>
                  <a:noFill/>
                </a:ln>
                <a:effectLst/>
              </c:spPr>
              <c:txPr>
                <a:bodyPr wrap="square" lIns="38100" tIns="19050" rIns="38100" bIns="19050" anchor="ctr">
                  <a:noAutofit/>
                </a:bodyPr>
                <a:lstStyle/>
                <a:p>
                  <a:pPr>
                    <a:defRPr>
                      <a:solidFill>
                        <a:schemeClr val="bg1"/>
                      </a:solidFill>
                    </a:defRPr>
                  </a:pPr>
                  <a:endParaRPr lang="en-US"/>
                </a:p>
              </c:txPr>
              <c:dLblPos val="ctr"/>
              <c:showLegendKey val="0"/>
              <c:showVal val="1"/>
              <c:showCatName val="1"/>
              <c:showSerName val="0"/>
              <c:showPercent val="1"/>
              <c:showBubbleSize val="0"/>
            </c:dLbl>
            <c:dLbl>
              <c:idx val="3"/>
              <c:spPr>
                <a:noFill/>
                <a:ln>
                  <a:noFill/>
                </a:ln>
                <a:effectLst/>
              </c:spPr>
              <c:txPr>
                <a:bodyPr wrap="square" lIns="38100" tIns="19050" rIns="38100" bIns="19050" anchor="ctr">
                  <a:noAutofit/>
                </a:bodyPr>
                <a:lstStyle/>
                <a:p>
                  <a:pPr>
                    <a:defRPr/>
                  </a:pPr>
                  <a:endParaRPr lang="en-US"/>
                </a:p>
              </c:txPr>
              <c:dLblPos val="ctr"/>
              <c:showLegendKey val="0"/>
              <c:showVal val="1"/>
              <c:showCatName val="1"/>
              <c:showSerName val="0"/>
              <c:showPercent val="1"/>
              <c:showBubbleSize val="0"/>
            </c:dLbl>
            <c:spPr>
              <a:noFill/>
              <a:ln>
                <a:noFill/>
              </a:ln>
              <a:effectLst/>
            </c:spPr>
            <c:dLblPos val="ctr"/>
            <c:showLegendKey val="0"/>
            <c:showVal val="1"/>
            <c:showCatName val="1"/>
            <c:showSerName val="0"/>
            <c:showPercent val="1"/>
            <c:showBubbleSize val="0"/>
            <c:showLeaderLines val="1"/>
            <c:extLst>
              <c:ext xmlns:c15="http://schemas.microsoft.com/office/drawing/2012/chart" uri="{CE6537A1-D6FC-4f65-9D91-7224C49458BB}"/>
            </c:extLst>
          </c:dLbls>
          <c:cat>
            <c:strRef>
              <c:f>Sheet1!$A$2:$A$5</c:f>
              <c:strCache>
                <c:ptCount val="4"/>
                <c:pt idx="0">
                  <c:v>Only preventative service</c:v>
                </c:pt>
                <c:pt idx="1">
                  <c:v>1-5 additional benefits</c:v>
                </c:pt>
                <c:pt idx="2">
                  <c:v>6-10 additional benefits</c:v>
                </c:pt>
                <c:pt idx="3">
                  <c:v>11-18 additional benefits </c:v>
                </c:pt>
              </c:strCache>
            </c:strRef>
          </c:cat>
          <c:val>
            <c:numRef>
              <c:f>Sheet1!$B$2:$B$5</c:f>
              <c:numCache>
                <c:formatCode>0</c:formatCode>
                <c:ptCount val="4"/>
                <c:pt idx="0">
                  <c:v>19</c:v>
                </c:pt>
                <c:pt idx="1">
                  <c:v>24</c:v>
                </c:pt>
                <c:pt idx="2">
                  <c:v>29</c:v>
                </c:pt>
                <c:pt idx="3">
                  <c:v>28</c:v>
                </c:pt>
              </c:numCache>
            </c:numRef>
          </c:val>
        </c:ser>
        <c:dLbls>
          <c:showLegendKey val="0"/>
          <c:showVal val="0"/>
          <c:showCatName val="0"/>
          <c:showSerName val="0"/>
          <c:showPercent val="0"/>
          <c:showBubbleSize val="0"/>
          <c:showLeaderLines val="1"/>
        </c:dLbls>
        <c:firstSliceAng val="360"/>
      </c:pieChart>
    </c:plotArea>
    <c:plotVisOnly val="1"/>
    <c:dispBlanksAs val="gap"/>
    <c:showDLblsOverMax val="0"/>
  </c:chart>
  <c:txPr>
    <a:bodyPr/>
    <a:lstStyle/>
    <a:p>
      <a:pPr>
        <a:defRPr sz="1200" b="0">
          <a:solidFill>
            <a:srgbClr val="566057"/>
          </a:solidFill>
          <a:latin typeface="Calibri" panose="020F050202020403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349346952184196E-2"/>
          <c:y val="6.6420040422382101E-2"/>
          <c:w val="0.91767104472094096"/>
          <c:h val="0.61869335161997596"/>
        </c:manualLayout>
      </c:layout>
      <c:barChart>
        <c:barDir val="col"/>
        <c:grouping val="clustered"/>
        <c:varyColors val="0"/>
        <c:ser>
          <c:idx val="0"/>
          <c:order val="0"/>
          <c:tx>
            <c:strRef>
              <c:f>Sheet1!$A$2</c:f>
              <c:strCache>
                <c:ptCount val="1"/>
                <c:pt idx="0">
                  <c:v>No</c:v>
                </c:pt>
              </c:strCache>
            </c:strRef>
          </c:tx>
          <c:spPr>
            <a:solidFill>
              <a:schemeClr val="accent1"/>
            </a:solidFill>
            <a:ln>
              <a:solidFill>
                <a:schemeClr val="tx1"/>
              </a:solidFill>
            </a:ln>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dLbl>
              <c:idx val="0"/>
              <c:layout>
                <c:manualLayout>
                  <c:x val="-1.33161864426732E-17"/>
                  <c:y val="1.94823864069285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2.37831339581268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32647457706929E-17"/>
                  <c:y val="2.37831339581268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90538333215887E-3"/>
                  <c:y val="6.580143753333499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1.94823864069285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06529491541386E-16"/>
                  <c:y val="1.94823864069285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4526916660794901E-3"/>
                  <c:y val="2.3783133958126999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1600">
                    <a:solidFill>
                      <a:schemeClr val="tx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Sheet1!$B$1:$J$1</c:f>
              <c:strCache>
                <c:ptCount val="9"/>
                <c:pt idx="0">
                  <c:v>Total</c:v>
                </c:pt>
                <c:pt idx="1">
                  <c:v>Enrolled in a private plan through the marketplace</c:v>
                </c:pt>
                <c:pt idx="2">
                  <c:v>Enrolled in Medicaid</c:v>
                </c:pt>
                <c:pt idx="3">
                  <c:v>   </c:v>
                </c:pt>
                <c:pt idx="4">
                  <c:v>Previously uninsured</c:v>
                </c:pt>
                <c:pt idx="5">
                  <c:v>Previously insured</c:v>
                </c:pt>
                <c:pt idx="6">
                  <c:v>  </c:v>
                </c:pt>
                <c:pt idx="7">
                  <c:v>Less than 250% FPL</c:v>
                </c:pt>
                <c:pt idx="8">
                  <c:v>250% FPL _x000d_or more</c:v>
                </c:pt>
              </c:strCache>
            </c:strRef>
          </c:cat>
          <c:val>
            <c:numRef>
              <c:f>Sheet1!$B$2:$J$2</c:f>
              <c:numCache>
                <c:formatCode>0</c:formatCode>
                <c:ptCount val="9"/>
                <c:pt idx="0">
                  <c:v>61.06</c:v>
                </c:pt>
                <c:pt idx="1">
                  <c:v>50.970000000000013</c:v>
                </c:pt>
                <c:pt idx="2">
                  <c:v>70.48</c:v>
                </c:pt>
                <c:pt idx="4">
                  <c:v>72.63</c:v>
                </c:pt>
                <c:pt idx="5">
                  <c:v>47.89</c:v>
                </c:pt>
                <c:pt idx="7">
                  <c:v>68.88</c:v>
                </c:pt>
                <c:pt idx="8">
                  <c:v>39.57</c:v>
                </c:pt>
              </c:numCache>
            </c:numRef>
          </c:val>
        </c:ser>
        <c:dLbls>
          <c:showLegendKey val="0"/>
          <c:showVal val="0"/>
          <c:showCatName val="0"/>
          <c:showSerName val="0"/>
          <c:showPercent val="0"/>
          <c:showBubbleSize val="0"/>
        </c:dLbls>
        <c:gapWidth val="75"/>
        <c:axId val="86956032"/>
        <c:axId val="86708736"/>
      </c:barChart>
      <c:catAx>
        <c:axId val="86956032"/>
        <c:scaling>
          <c:orientation val="minMax"/>
        </c:scaling>
        <c:delete val="0"/>
        <c:axPos val="b"/>
        <c:numFmt formatCode="General" sourceLinked="0"/>
        <c:majorTickMark val="out"/>
        <c:minorTickMark val="none"/>
        <c:tickLblPos val="nextTo"/>
        <c:txPr>
          <a:bodyPr/>
          <a:lstStyle/>
          <a:p>
            <a:pPr>
              <a:defRPr sz="1200"/>
            </a:pPr>
            <a:endParaRPr lang="en-US"/>
          </a:p>
        </c:txPr>
        <c:crossAx val="86708736"/>
        <c:crosses val="autoZero"/>
        <c:auto val="1"/>
        <c:lblAlgn val="ctr"/>
        <c:lblOffset val="100"/>
        <c:noMultiLvlLbl val="0"/>
      </c:catAx>
      <c:valAx>
        <c:axId val="86708736"/>
        <c:scaling>
          <c:orientation val="minMax"/>
          <c:max val="100"/>
        </c:scaling>
        <c:delete val="0"/>
        <c:axPos val="l"/>
        <c:numFmt formatCode="0" sourceLinked="1"/>
        <c:majorTickMark val="out"/>
        <c:minorTickMark val="none"/>
        <c:tickLblPos val="nextTo"/>
        <c:txPr>
          <a:bodyPr/>
          <a:lstStyle/>
          <a:p>
            <a:pPr>
              <a:defRPr sz="1400" b="0"/>
            </a:pPr>
            <a:endParaRPr lang="en-US"/>
          </a:p>
        </c:txPr>
        <c:crossAx val="86956032"/>
        <c:crosses val="autoZero"/>
        <c:crossBetween val="between"/>
        <c:majorUnit val="25"/>
      </c:valAx>
    </c:plotArea>
    <c:plotVisOnly val="1"/>
    <c:dispBlanksAs val="gap"/>
    <c:showDLblsOverMax val="0"/>
  </c:chart>
  <c:txPr>
    <a:bodyPr/>
    <a:lstStyle/>
    <a:p>
      <a:pPr>
        <a:defRPr sz="1400" b="1">
          <a:latin typeface="Calibri" panose="020F050202020403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70932"/>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70932"/>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0E4EF529-1E16-8F42-8100-6C5B5593DA27}" type="datetimeFigureOut">
              <a:rPr lang="en-US"/>
              <a:pPr>
                <a:defRPr/>
              </a:pPr>
              <a:t>7/14/2016</a:t>
            </a:fld>
            <a:endParaRPr lang="en-US"/>
          </a:p>
        </p:txBody>
      </p:sp>
      <p:sp>
        <p:nvSpPr>
          <p:cNvPr id="5" name="Slide Number Placeholder 4"/>
          <p:cNvSpPr>
            <a:spLocks noGrp="1"/>
          </p:cNvSpPr>
          <p:nvPr>
            <p:ph type="sldNum" sz="quarter" idx="3"/>
          </p:nvPr>
        </p:nvSpPr>
        <p:spPr>
          <a:xfrm>
            <a:off x="3884613" y="8946071"/>
            <a:ext cx="2971800" cy="470932"/>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F61D3EA-0ADC-1A4E-A739-3169D7F8DEDB}" type="slidenum">
              <a:rPr lang="en-US"/>
              <a:pPr>
                <a:defRPr/>
              </a:pPr>
              <a:t>‹#›</a:t>
            </a:fld>
            <a:endParaRPr lang="en-US"/>
          </a:p>
        </p:txBody>
      </p:sp>
      <p:pic>
        <p:nvPicPr>
          <p:cNvPr id="16389" name="Picture 5" descr="CFlogo_2014_4-color_PMS_K_outlines.eps"/>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33400" y="8712240"/>
            <a:ext cx="1981200" cy="54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0212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709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70932"/>
          </a:xfrm>
          <a:prstGeom prst="rect">
            <a:avLst/>
          </a:prstGeom>
        </p:spPr>
        <p:txBody>
          <a:bodyPr vert="horz" lIns="91440" tIns="45720" rIns="91440" bIns="45720" rtlCol="0"/>
          <a:lstStyle>
            <a:lvl1pPr algn="r">
              <a:defRPr sz="1200"/>
            </a:lvl1pPr>
          </a:lstStyle>
          <a:p>
            <a:fld id="{2B7DF4EF-B5F3-4137-9F50-C64E3078FB4D}" type="datetimeFigureOut">
              <a:rPr lang="en-US" smtClean="0"/>
              <a:t>7/14/2016</a:t>
            </a:fld>
            <a:endParaRPr lang="en-US"/>
          </a:p>
        </p:txBody>
      </p:sp>
      <p:sp>
        <p:nvSpPr>
          <p:cNvPr id="4" name="Slide Image Placeholder 3"/>
          <p:cNvSpPr>
            <a:spLocks noGrp="1" noRot="1" noChangeAspect="1"/>
          </p:cNvSpPr>
          <p:nvPr>
            <p:ph type="sldImg" idx="2"/>
          </p:nvPr>
        </p:nvSpPr>
        <p:spPr>
          <a:xfrm>
            <a:off x="1074738" y="706438"/>
            <a:ext cx="4708525" cy="35321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54"/>
            <a:ext cx="5486400" cy="42383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46071"/>
            <a:ext cx="2971800" cy="4709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946071"/>
            <a:ext cx="2971800" cy="470932"/>
          </a:xfrm>
          <a:prstGeom prst="rect">
            <a:avLst/>
          </a:prstGeom>
        </p:spPr>
        <p:txBody>
          <a:bodyPr vert="horz" lIns="91440" tIns="45720" rIns="91440" bIns="45720" rtlCol="0" anchor="b"/>
          <a:lstStyle>
            <a:lvl1pPr algn="r">
              <a:defRPr sz="1200"/>
            </a:lvl1pPr>
          </a:lstStyle>
          <a:p>
            <a:fld id="{0E631495-809F-4118-87B7-2B4F3E8D5A02}" type="slidenum">
              <a:rPr lang="en-US" smtClean="0"/>
              <a:t>‹#›</a:t>
            </a:fld>
            <a:endParaRPr lang="en-US"/>
          </a:p>
        </p:txBody>
      </p:sp>
    </p:spTree>
    <p:extLst>
      <p:ext uri="{BB962C8B-B14F-4D97-AF65-F5344CB8AC3E}">
        <p14:creationId xmlns:p14="http://schemas.microsoft.com/office/powerpoint/2010/main" val="4093844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631495-809F-4118-87B7-2B4F3E8D5A02}"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983525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9688" y="1177925"/>
            <a:ext cx="4238625" cy="3178175"/>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cost sharing in marketplace plans does not appear to be inhibiting access to care.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About  70 ;percent of people enrolled in marketplace plans had used their plans by the spring of this year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Of those half said they would not have been able to access or afford this care before getting their new plan. </a:t>
            </a:r>
          </a:p>
          <a:p>
            <a:endParaRPr lang="en-US" dirty="0"/>
          </a:p>
        </p:txBody>
      </p:sp>
      <p:sp>
        <p:nvSpPr>
          <p:cNvPr id="4" name="Slide Number Placeholder 3"/>
          <p:cNvSpPr>
            <a:spLocks noGrp="1"/>
          </p:cNvSpPr>
          <p:nvPr>
            <p:ph type="sldNum" sz="quarter" idx="10"/>
          </p:nvPr>
        </p:nvSpPr>
        <p:spPr/>
        <p:txBody>
          <a:bodyPr/>
          <a:lstStyle/>
          <a:p>
            <a:fld id="{00081437-9092-44B2-90C7-3C6D59153FF0}"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511426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9688" y="1177925"/>
            <a:ext cx="4238625" cy="317817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Despite</a:t>
            </a:r>
            <a:r>
              <a:rPr lang="en-US" baseline="0" dirty="0" smtClean="0"/>
              <a:t> the proliferation of narrow network plans in the marketplaces, we find that most enrollees who enrolled this year or switched plans are satisfied with the doctors covered by their plans.</a:t>
            </a:r>
          </a:p>
          <a:p>
            <a:pPr marL="171450" indent="-171450">
              <a:buFont typeface="Arial" panose="020B0604020202020204" pitchFamily="34" charset="0"/>
              <a:buChar char="•"/>
            </a:pPr>
            <a:r>
              <a:rPr lang="en-US" baseline="0" dirty="0" smtClean="0"/>
              <a:t>About two-thirds reported that some or all of the doctors they wanted were covered by their plan. </a:t>
            </a:r>
          </a:p>
          <a:p>
            <a:endParaRPr lang="en-US" dirty="0"/>
          </a:p>
        </p:txBody>
      </p:sp>
      <p:sp>
        <p:nvSpPr>
          <p:cNvPr id="4" name="Slide Number Placeholder 3"/>
          <p:cNvSpPr>
            <a:spLocks noGrp="1"/>
          </p:cNvSpPr>
          <p:nvPr>
            <p:ph type="sldNum" sz="quarter" idx="10"/>
          </p:nvPr>
        </p:nvSpPr>
        <p:spPr/>
        <p:txBody>
          <a:bodyPr/>
          <a:lstStyle/>
          <a:p>
            <a:fld id="{00081437-9092-44B2-90C7-3C6D59153FF0}"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654241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Looking forward to the 2017 open enrollment period, which begins Nov 1.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Preliminary 2017 insurer rate requests  suggest that premium increases will be higher in 2017 than in 2016.</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KFF finds in 14 large markets a weighted average increase of 10 percent for second lowest cost silver plan, or benchmark .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But Most marketplace enrollees won’t pay large increases in 2017.</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This is because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Premium requests are subject to review by state regulators and that process is underway;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84 percent of enrollees  receive premium tax credits and the tax credits will absorb much of the increase, especially if people remain in or switch to the benchmark plan.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More than 40 percent switch plans during open enrollment;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In 2016, premiums rose only 4% on average for those with tax credits.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But there are cautionary notes in our survey findings for policy makers.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As income rises, enrollees pay higher premiums, out of pocket costs;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Affordability concerns are the most oft-cited reason people give for either not shopping for coverage or not enrolling;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House v. Burwell case, which has challenged the way in which the administration is financing cost sharing reductions, could significantly increase out of pocket costs for low/moderate income people if the </a:t>
            </a:r>
            <a:r>
              <a:rPr kumimoji="0" lang="en-US" sz="1200" b="0" i="0" u="none" strike="noStrike" kern="1200" cap="none" spc="0" normalizeH="0" baseline="0" noProof="0" smtClean="0">
                <a:ln>
                  <a:noFill/>
                </a:ln>
                <a:solidFill>
                  <a:prstClr val="black"/>
                </a:solidFill>
                <a:effectLst/>
                <a:uLnTx/>
                <a:uFillTx/>
                <a:latin typeface="+mn-lt"/>
                <a:ea typeface="+mn-ea"/>
                <a:cs typeface="+mn-cs"/>
              </a:rPr>
              <a:t>House prevails.  </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Policy adjustments will be needed to ensure consumers can afford both the insurance and health care they need over time.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Cost-sharing reduction payments have been instrumental in lowering out-of-pocket costs for lower income enrollees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E631495-809F-4118-87B7-2B4F3E8D5A02}"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525135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55ADB526-017D-4E6D-A189-5702C71EF700}"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539884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81437-9092-44B2-90C7-3C6D59153FF0}"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714526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last few years have brought significant change to the insurance coverage of Americans.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latin typeface="+mn-lt"/>
              </a:rPr>
              <a:t>The number of uninsured people has fallen by 20 million since 2010.</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latin typeface="+mn-lt"/>
              </a:rPr>
              <a:t>This</a:t>
            </a:r>
            <a:r>
              <a:rPr lang="en-US" baseline="0" dirty="0" smtClean="0">
                <a:latin typeface="+mn-lt"/>
              </a:rPr>
              <a:t> means that f</a:t>
            </a:r>
            <a:r>
              <a:rPr lang="en-US" dirty="0" smtClean="0">
                <a:latin typeface="+mn-lt"/>
              </a:rPr>
              <a:t>ewer people are exposed to the full cost of health care,</a:t>
            </a:r>
            <a:r>
              <a:rPr lang="en-US" baseline="0" dirty="0" smtClean="0">
                <a:latin typeface="+mn-lt"/>
              </a:rPr>
              <a:t> and we are seeing the early effects of this change in both federal and non-governmental survey data. </a:t>
            </a:r>
            <a:endParaRPr lang="en-US" dirty="0" smtClean="0">
              <a:latin typeface="+mn-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latin typeface="+mn-lt"/>
              </a:rPr>
              <a:t>CMS’s estimates of U.S. health spending from</a:t>
            </a:r>
            <a:r>
              <a:rPr lang="en-US" baseline="0" dirty="0" smtClean="0">
                <a:latin typeface="+mn-lt"/>
              </a:rPr>
              <a:t> late last year, </a:t>
            </a:r>
            <a:r>
              <a:rPr lang="en-US" dirty="0" smtClean="0">
                <a:latin typeface="+mn-lt"/>
              </a:rPr>
              <a:t>show slow-down in growth in consumer out-of-pocket costs and an actual decline in out-of-pocket costs for hospital care, 2013-14.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latin typeface="+mn-lt"/>
              </a:rPr>
              <a:t>Commonwealth Fund surveys and the federal NHIS find nationwide declines in Americans’ reports of:</a:t>
            </a:r>
          </a:p>
          <a:p>
            <a:pPr lvl="1">
              <a:spcBef>
                <a:spcPts val="0"/>
              </a:spcBef>
            </a:pPr>
            <a:r>
              <a:rPr lang="en-US" dirty="0" smtClean="0">
                <a:latin typeface="+mn-lt"/>
              </a:rPr>
              <a:t>cost-related problems getting needed care,</a:t>
            </a:r>
          </a:p>
          <a:p>
            <a:pPr lvl="1">
              <a:spcBef>
                <a:spcPts val="0"/>
              </a:spcBef>
            </a:pPr>
            <a:r>
              <a:rPr lang="en-US" dirty="0" smtClean="0">
                <a:latin typeface="+mn-lt"/>
              </a:rPr>
              <a:t>problems paying medical bills.  </a:t>
            </a:r>
          </a:p>
          <a:p>
            <a:pPr marL="171450" lvl="0" indent="-171450">
              <a:spcBef>
                <a:spcPts val="0"/>
              </a:spcBef>
              <a:buFont typeface="Arial" panose="020B0604020202020204" pitchFamily="34" charset="0"/>
              <a:buChar char="•"/>
            </a:pPr>
            <a:r>
              <a:rPr lang="en-US" dirty="0" smtClean="0">
                <a:latin typeface="+mn-lt"/>
              </a:rPr>
              <a:t>New</a:t>
            </a:r>
            <a:r>
              <a:rPr lang="en-US" baseline="0" dirty="0" smtClean="0">
                <a:latin typeface="+mn-lt"/>
              </a:rPr>
              <a:t> C</a:t>
            </a:r>
            <a:r>
              <a:rPr lang="en-US" dirty="0" smtClean="0">
                <a:latin typeface="+mn-lt"/>
              </a:rPr>
              <a:t>ommonwealth Fund Local</a:t>
            </a:r>
            <a:r>
              <a:rPr lang="en-US" baseline="0" dirty="0" smtClean="0">
                <a:latin typeface="+mn-lt"/>
              </a:rPr>
              <a:t> </a:t>
            </a:r>
            <a:r>
              <a:rPr lang="en-US" dirty="0" smtClean="0">
                <a:latin typeface="+mn-lt"/>
              </a:rPr>
              <a:t> Scorecard, which</a:t>
            </a:r>
            <a:r>
              <a:rPr lang="en-US" baseline="0" dirty="0" smtClean="0">
                <a:latin typeface="+mn-lt"/>
              </a:rPr>
              <a:t> is based on federal data,</a:t>
            </a:r>
            <a:r>
              <a:rPr lang="en-US" dirty="0" smtClean="0">
                <a:latin typeface="+mn-lt"/>
              </a:rPr>
              <a:t> finds declines in cost-related problems getting needed care in 111 of 306 communities, 2013-14. </a:t>
            </a:r>
          </a:p>
          <a:p>
            <a:pPr marL="171450" lvl="0" indent="-171450">
              <a:spcBef>
                <a:spcPts val="0"/>
              </a:spcBef>
              <a:buFont typeface="Arial" panose="020B0604020202020204" pitchFamily="34" charset="0"/>
              <a:buChar char="•"/>
            </a:pPr>
            <a:r>
              <a:rPr lang="en-US" dirty="0" smtClean="0">
                <a:latin typeface="+mn-lt"/>
              </a:rPr>
              <a:t>But future gains on these indicators will depend on the affordability of health insurance and health care.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E631495-809F-4118-87B7-2B4F3E8D5A02}"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686099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9688" y="1177925"/>
            <a:ext cx="4238625" cy="317817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After</a:t>
            </a:r>
            <a:r>
              <a:rPr lang="en-US" baseline="0" dirty="0" smtClean="0"/>
              <a:t> three open enrollment periods it is very clear that marketplace enrollees are highly price </a:t>
            </a:r>
            <a:r>
              <a:rPr lang="en-US" baseline="0" dirty="0" err="1" smtClean="0"/>
              <a:t>senstitive</a:t>
            </a:r>
            <a:r>
              <a:rPr lang="en-US" baseline="0" dirty="0" smtClean="0"/>
              <a:t>. </a:t>
            </a:r>
          </a:p>
          <a:p>
            <a:pPr marL="171450" indent="-171450">
              <a:buFont typeface="Arial" panose="020B0604020202020204" pitchFamily="34" charset="0"/>
              <a:buChar char="•"/>
            </a:pPr>
            <a:r>
              <a:rPr lang="en-US" baseline="0" dirty="0" smtClean="0"/>
              <a:t> In the Commonwealth Fund Affordable Care Act Tracking Survey, cost was the most important factor in plan selection in OE3 among people newly enrolling and those who switched plans </a:t>
            </a:r>
          </a:p>
          <a:p>
            <a:pPr marL="171450" indent="-171450">
              <a:buFont typeface="Arial" panose="020B0604020202020204" pitchFamily="34" charset="0"/>
              <a:buChar char="•"/>
            </a:pPr>
            <a:r>
              <a:rPr lang="en-US" baseline="0" dirty="0" smtClean="0"/>
              <a:t>But doctors in the network was also important. </a:t>
            </a:r>
            <a:endParaRPr lang="en-US" dirty="0"/>
          </a:p>
        </p:txBody>
      </p:sp>
      <p:sp>
        <p:nvSpPr>
          <p:cNvPr id="4" name="Slide Number Placeholder 3"/>
          <p:cNvSpPr>
            <a:spLocks noGrp="1"/>
          </p:cNvSpPr>
          <p:nvPr>
            <p:ph type="sldNum" sz="quarter" idx="10"/>
          </p:nvPr>
        </p:nvSpPr>
        <p:spPr/>
        <p:txBody>
          <a:bodyPr/>
          <a:lstStyle/>
          <a:p>
            <a:fld id="{00081437-9092-44B2-90C7-3C6D59153FF0}"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764181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9688" y="1177925"/>
            <a:ext cx="4238625" cy="317817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 the survey</a:t>
            </a:r>
            <a:r>
              <a:rPr lang="en-US" baseline="0" dirty="0" smtClean="0"/>
              <a:t> 46 percent of people who had had a plan since before Jan 2016 have switched plans since enrolling</a:t>
            </a:r>
          </a:p>
          <a:p>
            <a:pPr marL="171450" indent="-171450">
              <a:buFont typeface="Arial" panose="020B0604020202020204" pitchFamily="34" charset="0"/>
              <a:buChar char="•"/>
            </a:pPr>
            <a:r>
              <a:rPr lang="en-US" baseline="0" dirty="0" smtClean="0"/>
              <a:t>Of those 40 percent did so to get a lower premium.  </a:t>
            </a:r>
          </a:p>
          <a:p>
            <a:pPr marL="171450" indent="-171450">
              <a:buFont typeface="Arial" panose="020B0604020202020204" pitchFamily="34" charset="0"/>
              <a:buChar char="•"/>
            </a:pPr>
            <a:r>
              <a:rPr lang="en-US" baseline="0" dirty="0" smtClean="0"/>
              <a:t>But more choice of doctors was also a factor</a:t>
            </a:r>
            <a:endParaRPr lang="en-US" dirty="0"/>
          </a:p>
        </p:txBody>
      </p:sp>
      <p:sp>
        <p:nvSpPr>
          <p:cNvPr id="4" name="Slide Number Placeholder 3"/>
          <p:cNvSpPr>
            <a:spLocks noGrp="1"/>
          </p:cNvSpPr>
          <p:nvPr>
            <p:ph type="sldNum" sz="quarter" idx="10"/>
          </p:nvPr>
        </p:nvSpPr>
        <p:spPr/>
        <p:txBody>
          <a:bodyPr/>
          <a:lstStyle/>
          <a:p>
            <a:fld id="{00081437-9092-44B2-90C7-3C6D59153FF0}"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336206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8D7CBC25-CF63-495D-AF49-382A8C4E5359}" type="slidenum">
              <a:rPr lang="en-US">
                <a:solidFill>
                  <a:prstClr val="black"/>
                </a:solidFill>
              </a:rPr>
              <a:pPr/>
              <a:t>5</a:t>
            </a:fld>
            <a:endParaRPr lang="en-US">
              <a:solidFill>
                <a:prstClr val="black"/>
              </a:solidFill>
            </a:endParaRPr>
          </a:p>
        </p:txBody>
      </p:sp>
      <p:sp>
        <p:nvSpPr>
          <p:cNvPr id="79875" name="Rectangle 2"/>
          <p:cNvSpPr>
            <a:spLocks noGrp="1" noRot="1" noChangeAspect="1" noChangeArrowheads="1" noTextEdit="1"/>
          </p:cNvSpPr>
          <p:nvPr>
            <p:ph type="sldImg"/>
          </p:nvPr>
        </p:nvSpPr>
        <p:spPr>
          <a:xfrm>
            <a:off x="1182688" y="696913"/>
            <a:ext cx="4648200" cy="3486150"/>
          </a:xfrm>
          <a:ln/>
        </p:spPr>
      </p:sp>
      <p:sp>
        <p:nvSpPr>
          <p:cNvPr id="79876" name="Rectangle 3"/>
          <p:cNvSpPr>
            <a:spLocks noGrp="1" noChangeArrowheads="1"/>
          </p:cNvSpPr>
          <p:nvPr>
            <p:ph type="body" idx="1"/>
          </p:nvPr>
        </p:nvSpPr>
        <p:spPr>
          <a:noFill/>
          <a:ln/>
        </p:spPr>
        <p:txBody>
          <a:bodyPr/>
          <a:lstStyle/>
          <a:p>
            <a:pPr marL="171450" indent="-171450" eaLnBrk="1" hangingPunct="1">
              <a:buFont typeface="Arial" panose="020B0604020202020204" pitchFamily="34" charset="0"/>
              <a:buChar char="•"/>
            </a:pPr>
            <a:r>
              <a:rPr lang="en-US" baseline="0" dirty="0" smtClean="0"/>
              <a:t>So what are marketplace enrollees paying for their coverage and how does it compare to what people pay in employer plans? </a:t>
            </a:r>
          </a:p>
          <a:p>
            <a:pPr marL="171450" indent="-171450" eaLnBrk="1" hangingPunct="1">
              <a:buFont typeface="Arial" panose="020B0604020202020204" pitchFamily="34" charset="0"/>
              <a:buChar char="•"/>
            </a:pPr>
            <a:r>
              <a:rPr lang="en-US" baseline="0" dirty="0" smtClean="0"/>
              <a:t>We asked people in the survey with both marketplace and employer coverage what they pay per month for their premiums.  </a:t>
            </a:r>
          </a:p>
          <a:p>
            <a:pPr marL="171450" indent="-171450" eaLnBrk="1" hangingPunct="1">
              <a:buFont typeface="Arial" panose="020B0604020202020204" pitchFamily="34" charset="0"/>
              <a:buChar char="•"/>
            </a:pPr>
            <a:r>
              <a:rPr lang="en-US" baseline="0" dirty="0" smtClean="0"/>
              <a:t>We find that because of the premium tax credits, premium costs for people with marketplace plans were comparable to those with employer plans among adults with low and moderate incomes. </a:t>
            </a:r>
          </a:p>
          <a:p>
            <a:pPr marL="171450" indent="-171450" eaLnBrk="1" hangingPunct="1">
              <a:buFont typeface="Arial" panose="020B0604020202020204" pitchFamily="34" charset="0"/>
              <a:buChar char="•"/>
            </a:pPr>
            <a:r>
              <a:rPr lang="en-US" baseline="0" dirty="0" smtClean="0"/>
              <a:t>If you look at the second set of bars, 66 percent of marketplace enrollees with incomes under 250% of poverty,  (about 30,000 for an individual, 60k for a family of 4) ) paid 125 a month or nothing for individual coverage. </a:t>
            </a:r>
          </a:p>
          <a:p>
            <a:pPr marL="171450" indent="-171450" eaLnBrk="1" hangingPunct="1">
              <a:buFont typeface="Arial" panose="020B0604020202020204" pitchFamily="34" charset="0"/>
              <a:buChar char="•"/>
            </a:pPr>
            <a:r>
              <a:rPr lang="en-US" baseline="0" dirty="0" smtClean="0"/>
              <a:t>A similar share of people enrolled in employer plans reported paying that much.</a:t>
            </a:r>
          </a:p>
          <a:p>
            <a:pPr marL="171450" indent="-171450" eaLnBrk="1" hangingPunct="1">
              <a:buFont typeface="Arial" panose="020B0604020202020204" pitchFamily="34" charset="0"/>
              <a:buChar char="•"/>
            </a:pPr>
            <a:r>
              <a:rPr lang="en-US" baseline="0" dirty="0" smtClean="0"/>
              <a:t>But people with higher incomes paid more, and more than those in employer plans.</a:t>
            </a:r>
          </a:p>
          <a:p>
            <a:pPr marL="171450" indent="-171450" eaLnBrk="1" hangingPunct="1">
              <a:buFont typeface="Arial" panose="020B0604020202020204" pitchFamily="34" charset="0"/>
              <a:buChar char="•"/>
            </a:pPr>
            <a:r>
              <a:rPr lang="en-US" baseline="0" dirty="0" smtClean="0"/>
              <a:t>This is because the amount of the tax credits falls as income rises, where most people in employer plans receive a premium contribution from their employer that is not linked to their income. </a:t>
            </a:r>
          </a:p>
        </p:txBody>
      </p:sp>
    </p:spTree>
    <p:extLst>
      <p:ext uri="{BB962C8B-B14F-4D97-AF65-F5344CB8AC3E}">
        <p14:creationId xmlns:p14="http://schemas.microsoft.com/office/powerpoint/2010/main" val="3362903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9688" y="1177925"/>
            <a:ext cx="4238625" cy="317817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Premium</a:t>
            </a:r>
            <a:r>
              <a:rPr lang="en-US" baseline="0" dirty="0" smtClean="0"/>
              <a:t> tax credits are also protecting low and moderate income enrollees from premium increases.</a:t>
            </a:r>
          </a:p>
          <a:p>
            <a:pPr marL="171450" indent="-171450">
              <a:buFont typeface="Arial" panose="020B0604020202020204" pitchFamily="34" charset="0"/>
              <a:buChar char="•"/>
            </a:pPr>
            <a:r>
              <a:rPr lang="en-US" baseline="0" dirty="0" smtClean="0"/>
              <a:t>Tax credits are = to the difference between the share of income an enrollee is required to pay and the premium of the second lowest cost silver plan, otherwise known as the benchmark plan.  </a:t>
            </a:r>
          </a:p>
          <a:p>
            <a:pPr marL="171450" indent="-171450">
              <a:buFont typeface="Arial" panose="020B0604020202020204" pitchFamily="34" charset="0"/>
              <a:buChar char="•"/>
            </a:pPr>
            <a:r>
              <a:rPr lang="en-US" baseline="0" dirty="0" smtClean="0"/>
              <a:t>This means that most of a premium increase is absorbed by the tax credit, particularly if people stay in or switch to the benchmark plan. </a:t>
            </a:r>
          </a:p>
          <a:p>
            <a:pPr marL="171450" indent="-171450">
              <a:buFont typeface="Arial" panose="020B0604020202020204" pitchFamily="34" charset="0"/>
              <a:buChar char="•"/>
            </a:pPr>
            <a:r>
              <a:rPr lang="en-US" baseline="0" dirty="0" smtClean="0"/>
              <a:t> Fewer than half of marketplace enrollees with incomes under 250% of poverty reported a premium increase over the time they have had their plan compared to 64% of higher income enrollees.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15DA669D-E2FC-4F32-848D-CBEED4636B7E}"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907234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9688" y="1177925"/>
            <a:ext cx="4238625" cy="317817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About</a:t>
            </a:r>
            <a:r>
              <a:rPr lang="en-US" baseline="0" dirty="0" smtClean="0"/>
              <a:t> half of marketplace enrollees view their premiums as easy to afford. </a:t>
            </a:r>
          </a:p>
          <a:p>
            <a:pPr marL="171450" indent="-171450">
              <a:buFont typeface="Arial" panose="020B0604020202020204" pitchFamily="34" charset="0"/>
              <a:buChar char="•"/>
            </a:pPr>
            <a:r>
              <a:rPr lang="en-US" baseline="0" dirty="0" smtClean="0"/>
              <a:t>This is less than adults in employer plans. </a:t>
            </a:r>
          </a:p>
          <a:p>
            <a:pPr marL="171450" indent="-171450">
              <a:buFont typeface="Arial" panose="020B0604020202020204" pitchFamily="34" charset="0"/>
              <a:buChar char="•"/>
            </a:pPr>
            <a:r>
              <a:rPr lang="en-US" baseline="0" dirty="0" smtClean="0"/>
              <a:t>But the differences grow with income reflecting the phase out of the tax credits and the fact that the people in employer plans are much more likely to have higher incomes, above 400% </a:t>
            </a:r>
          </a:p>
          <a:p>
            <a:pPr marL="171450" indent="-171450">
              <a:buFont typeface="Arial" panose="020B0604020202020204" pitchFamily="34" charset="0"/>
              <a:buChar char="•"/>
            </a:pPr>
            <a:r>
              <a:rPr lang="en-US" baseline="0" dirty="0" smtClean="0"/>
              <a:t>[51% of 19-64 year old adults in employer plans had incomes of 400 percent of poverty or higher, compared to just 19 percent of those in marketplace plans. ]</a:t>
            </a:r>
            <a:endParaRPr lang="en-US" dirty="0"/>
          </a:p>
        </p:txBody>
      </p:sp>
      <p:sp>
        <p:nvSpPr>
          <p:cNvPr id="4" name="Slide Number Placeholder 3"/>
          <p:cNvSpPr>
            <a:spLocks noGrp="1"/>
          </p:cNvSpPr>
          <p:nvPr>
            <p:ph type="sldNum" sz="quarter" idx="10"/>
          </p:nvPr>
        </p:nvSpPr>
        <p:spPr/>
        <p:txBody>
          <a:bodyPr/>
          <a:lstStyle/>
          <a:p>
            <a:fld id="{00081437-9092-44B2-90C7-3C6D59153FF0}"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8624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9688" y="1177925"/>
            <a:ext cx="4238625" cy="317817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Like premium tax</a:t>
            </a:r>
            <a:r>
              <a:rPr lang="en-US" baseline="0" dirty="0" smtClean="0"/>
              <a:t> credits, we also find that </a:t>
            </a:r>
            <a:r>
              <a:rPr lang="en-US" dirty="0" smtClean="0"/>
              <a:t>the law’s cost sharing reductions</a:t>
            </a:r>
            <a:r>
              <a:rPr lang="en-US" baseline="0" dirty="0" smtClean="0"/>
              <a:t> have been effective at lowering deductibles for people with lower incomes. </a:t>
            </a:r>
          </a:p>
          <a:p>
            <a:pPr marL="171450" indent="-171450">
              <a:buFont typeface="Arial" panose="020B0604020202020204" pitchFamily="34" charset="0"/>
              <a:buChar char="•"/>
            </a:pPr>
            <a:r>
              <a:rPr lang="en-US" baseline="0" dirty="0" smtClean="0"/>
              <a:t>The ACA requires insures who sell plans in the marketplaces to offer silver level plans that come with these reductions for people with incomes under 250 percent of poverty.</a:t>
            </a:r>
          </a:p>
          <a:p>
            <a:pPr marL="171450" indent="-171450">
              <a:buFont typeface="Arial" panose="020B0604020202020204" pitchFamily="34" charset="0"/>
              <a:buChar char="•"/>
            </a:pPr>
            <a:r>
              <a:rPr lang="en-US" baseline="0" dirty="0" smtClean="0"/>
              <a:t>These reductions increase the cost-protection of plans, by lowering deductibles , copays, and out of pocket limits. </a:t>
            </a:r>
          </a:p>
          <a:p>
            <a:pPr marL="171450" indent="-171450">
              <a:buFont typeface="Arial" panose="020B0604020202020204" pitchFamily="34" charset="0"/>
              <a:buChar char="•"/>
            </a:pPr>
            <a:r>
              <a:rPr lang="en-US" baseline="0" dirty="0" smtClean="0"/>
              <a:t>The effect is clear: among marketplace enrollees with incomes under 250 percent of poverty, 30 percent had deductibles of $1000 or more compared to 68 percent of those with higher incomes. </a:t>
            </a:r>
          </a:p>
          <a:p>
            <a:pPr marL="171450" indent="-171450">
              <a:buFont typeface="Arial" panose="020B0604020202020204" pitchFamily="34" charset="0"/>
              <a:buChar char="•"/>
            </a:pPr>
            <a:r>
              <a:rPr lang="en-US" baseline="0" dirty="0" smtClean="0"/>
              <a:t>The cost sharing reductions also have made deductibles in marketplace plans similar to those in employer plans among lower and moderate income enrollees. </a:t>
            </a:r>
            <a:endParaRPr lang="en-US" dirty="0"/>
          </a:p>
        </p:txBody>
      </p:sp>
      <p:sp>
        <p:nvSpPr>
          <p:cNvPr id="4" name="Slide Number Placeholder 3"/>
          <p:cNvSpPr>
            <a:spLocks noGrp="1"/>
          </p:cNvSpPr>
          <p:nvPr>
            <p:ph type="sldNum" sz="quarter" idx="10"/>
          </p:nvPr>
        </p:nvSpPr>
        <p:spPr/>
        <p:txBody>
          <a:bodyPr/>
          <a:lstStyle/>
          <a:p>
            <a:fld id="{00081437-9092-44B2-90C7-3C6D59153FF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032005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9688" y="1177925"/>
            <a:ext cx="4238625" cy="3178175"/>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New</a:t>
            </a:r>
            <a:r>
              <a:rPr lang="en-US" baseline="0" dirty="0" smtClean="0"/>
              <a:t> data released by HHS this week for 2016 Healthcare.gov enrollees finds that 56% had individual deductibles of $1,000 or less. </a:t>
            </a:r>
          </a:p>
          <a:p>
            <a:pPr marL="171450" indent="-171450">
              <a:buFont typeface="Arial" panose="020B0604020202020204" pitchFamily="34" charset="0"/>
              <a:buChar char="•"/>
            </a:pPr>
            <a:r>
              <a:rPr lang="en-US" dirty="0" smtClean="0"/>
              <a:t>But in considering deductibles</a:t>
            </a:r>
            <a:r>
              <a:rPr lang="en-US" baseline="0" dirty="0" smtClean="0"/>
              <a:t> it is also important to look at what services are covered in a plan before someone has to meet their deductible. </a:t>
            </a:r>
          </a:p>
          <a:p>
            <a:pPr marL="171450" indent="-171450">
              <a:buFont typeface="Arial" panose="020B0604020202020204" pitchFamily="34" charset="0"/>
              <a:buChar char="•"/>
            </a:pPr>
            <a:r>
              <a:rPr lang="en-US" baseline="0" dirty="0" smtClean="0"/>
              <a:t>By law no one has to meet their deductible  before receiving a preventive care service. </a:t>
            </a:r>
          </a:p>
          <a:p>
            <a:pPr marL="171450" indent="-171450">
              <a:buFont typeface="Arial" panose="020B0604020202020204" pitchFamily="34" charset="0"/>
              <a:buChar char="•"/>
            </a:pPr>
            <a:r>
              <a:rPr lang="en-US" baseline="0" dirty="0" smtClean="0"/>
              <a:t>The HHS analysis also finds that 80 percent of 2016 enrollees have pre-deductible coverage for services beyond preventive care, including prescription drugs, primary care visits, specialist visits, mental health and substance use disorder outpatient care. </a:t>
            </a:r>
          </a:p>
          <a:p>
            <a:pPr marL="171450" indent="-171450">
              <a:buFont typeface="Arial" panose="020B0604020202020204" pitchFamily="34" charset="0"/>
              <a:buChar char="•"/>
            </a:pPr>
            <a:r>
              <a:rPr lang="en-US" baseline="0" dirty="0" smtClean="0"/>
              <a:t>In work that we have done using </a:t>
            </a:r>
            <a:r>
              <a:rPr lang="en-US" baseline="0" dirty="0" err="1" smtClean="0"/>
              <a:t>healthcare.gov’s</a:t>
            </a:r>
            <a:r>
              <a:rPr lang="en-US" baseline="0" dirty="0" smtClean="0"/>
              <a:t> cost calculator, pre-deductible coverage makes a big difference in someone’s potential out of pocket costs.</a:t>
            </a:r>
          </a:p>
          <a:p>
            <a:pPr marL="171450" indent="-171450">
              <a:buFont typeface="Arial" panose="020B0604020202020204" pitchFamily="34" charset="0"/>
              <a:buChar char="•"/>
            </a:pPr>
            <a:r>
              <a:rPr lang="en-US" baseline="0" dirty="0" smtClean="0"/>
              <a:t>In 2017,  insurers have the option to offer standard plans that include pre-deductible coverage for 8 services</a:t>
            </a:r>
          </a:p>
          <a:p>
            <a:pPr marL="171450" indent="-171450">
              <a:buFont typeface="Arial" panose="020B0604020202020204" pitchFamily="34" charset="0"/>
              <a:buChar char="•"/>
            </a:pPr>
            <a:r>
              <a:rPr lang="en-US" baseline="0" dirty="0" smtClean="0"/>
              <a:t>[</a:t>
            </a:r>
            <a:r>
              <a:rPr lang="en-US" baseline="0" dirty="0" err="1" smtClean="0"/>
              <a:t>pcp</a:t>
            </a:r>
            <a:r>
              <a:rPr lang="en-US" baseline="0" dirty="0" smtClean="0"/>
              <a:t> visits, urgent care, specialist visits, MH/substance use disorder outpatient visits, generic drugs, preferred drugs, non preferred brand drugs, specialty drugs -  </a:t>
            </a:r>
            <a:r>
              <a:rPr lang="en-US" baseline="0" dirty="0" err="1" smtClean="0"/>
              <a:t>tho</a:t>
            </a:r>
            <a:r>
              <a:rPr lang="en-US" baseline="0" dirty="0" smtClean="0"/>
              <a:t> all have copays and coinsurance. That are lower in CSR plans]</a:t>
            </a:r>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00081437-9092-44B2-90C7-3C6D59153FF0}"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487910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085825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58763"/>
            <a:ext cx="9140825" cy="7318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31775" y="1066800"/>
            <a:ext cx="4265613"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9788" y="1066800"/>
            <a:ext cx="4265612"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77078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356350"/>
            <a:ext cx="2133600" cy="365125"/>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356350"/>
            <a:ext cx="2895600" cy="365125"/>
          </a:xfrm>
          <a:prstGeom prst="rect">
            <a:avLst/>
          </a:prstGeom>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265189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Footer Placeholder 4"/>
          <p:cNvSpPr>
            <a:spLocks noGrp="1"/>
          </p:cNvSpPr>
          <p:nvPr>
            <p:ph type="ftr" sz="quarter" idx="10"/>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Tree>
    <p:extLst>
      <p:ext uri="{BB962C8B-B14F-4D97-AF65-F5344CB8AC3E}">
        <p14:creationId xmlns:p14="http://schemas.microsoft.com/office/powerpoint/2010/main" val="2240546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5" name="Slide Number Placeholder 5"/>
          <p:cNvSpPr>
            <a:spLocks noGrp="1"/>
          </p:cNvSpPr>
          <p:nvPr>
            <p:ph type="sldNum" sz="quarter" idx="11"/>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72CC6964-7B54-064A-B31D-DB278A5CB2E4}"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388772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AED0522F-A562-0C4E-A9E2-00D0C807E3C4}" type="datetimeFigureOut">
              <a:rPr lang="en-US">
                <a:solidFill>
                  <a:prstClr val="black"/>
                </a:solidFill>
              </a:rPr>
              <a:pPr>
                <a:defRPr/>
              </a:pPr>
              <a:t>7/14/2016</a:t>
            </a:fld>
            <a:endParaRPr lang="en-US">
              <a:solidFill>
                <a:prstClr val="black"/>
              </a:solidFill>
            </a:endParaRPr>
          </a:p>
        </p:txBody>
      </p:sp>
      <p:sp>
        <p:nvSpPr>
          <p:cNvPr id="5"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99A48E77-557D-0441-BF24-7F0936EB9457}"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2908550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B11E20C5-E51B-484A-967C-ACF884F1D43B}" type="datetimeFigureOut">
              <a:rPr lang="en-US">
                <a:solidFill>
                  <a:prstClr val="black"/>
                </a:solidFill>
              </a:rPr>
              <a:pPr>
                <a:defRPr/>
              </a:pPr>
              <a:t>7/14/2016</a:t>
            </a:fld>
            <a:endParaRPr lang="en-US">
              <a:solidFill>
                <a:prstClr val="black"/>
              </a:solidFill>
            </a:endParaRPr>
          </a:p>
        </p:txBody>
      </p:sp>
      <p:sp>
        <p:nvSpPr>
          <p:cNvPr id="6"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7"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94C29385-C4FE-3348-8039-ABCDCDCCBBBA}"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906065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A2C8D2B3-419B-2243-A3DC-68BB2D5C07C5}" type="datetimeFigureOut">
              <a:rPr lang="en-US">
                <a:solidFill>
                  <a:prstClr val="black"/>
                </a:solidFill>
              </a:rPr>
              <a:pPr>
                <a:defRPr/>
              </a:pPr>
              <a:t>7/14/2016</a:t>
            </a:fld>
            <a:endParaRPr lang="en-US">
              <a:solidFill>
                <a:prstClr val="black"/>
              </a:solidFill>
            </a:endParaRPr>
          </a:p>
        </p:txBody>
      </p:sp>
      <p:sp>
        <p:nvSpPr>
          <p:cNvPr id="8"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9"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FBBB2491-389E-F04C-8008-B0E54D7E5B0F}"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92867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563BB522-5728-2444-BFDB-02D050E0264F}" type="datetimeFigureOut">
              <a:rPr lang="en-US">
                <a:solidFill>
                  <a:prstClr val="black"/>
                </a:solidFill>
              </a:rPr>
              <a:pPr>
                <a:defRPr/>
              </a:pPr>
              <a:t>7/14/2016</a:t>
            </a:fld>
            <a:endParaRPr lang="en-US">
              <a:solidFill>
                <a:prstClr val="black"/>
              </a:solidFill>
            </a:endParaRPr>
          </a:p>
        </p:txBody>
      </p:sp>
      <p:sp>
        <p:nvSpPr>
          <p:cNvPr id="4"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5"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0C9E642F-CFD6-9447-A437-F07736F07DC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6155967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A3170395-5B5E-2F4E-9314-A35A2550D0DE}" type="datetimeFigureOut">
              <a:rPr lang="en-US">
                <a:solidFill>
                  <a:prstClr val="black"/>
                </a:solidFill>
              </a:rPr>
              <a:pPr>
                <a:defRPr/>
              </a:pPr>
              <a:t>7/14/2016</a:t>
            </a:fld>
            <a:endParaRPr lang="en-US">
              <a:solidFill>
                <a:prstClr val="black"/>
              </a:solidFill>
            </a:endParaRPr>
          </a:p>
        </p:txBody>
      </p:sp>
      <p:sp>
        <p:nvSpPr>
          <p:cNvPr id="3"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4"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072B731B-4214-E947-85E0-5A691331BAE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6698058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56984A60-7719-2D4F-B510-76A8ED5241AC}" type="datetimeFigureOut">
              <a:rPr lang="en-US">
                <a:solidFill>
                  <a:prstClr val="black"/>
                </a:solidFill>
              </a:rPr>
              <a:pPr>
                <a:defRPr/>
              </a:pPr>
              <a:t>7/14/2016</a:t>
            </a:fld>
            <a:endParaRPr lang="en-US">
              <a:solidFill>
                <a:prstClr val="black"/>
              </a:solidFill>
            </a:endParaRPr>
          </a:p>
        </p:txBody>
      </p:sp>
      <p:sp>
        <p:nvSpPr>
          <p:cNvPr id="6"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7"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23C2B94D-3879-1F42-81B0-7BF34F3F493F}"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693377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654228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772B3008-D0E0-554C-8F56-402F3AAB90E6}" type="datetimeFigureOut">
              <a:rPr lang="en-US">
                <a:solidFill>
                  <a:prstClr val="black"/>
                </a:solidFill>
              </a:rPr>
              <a:pPr>
                <a:defRPr/>
              </a:pPr>
              <a:t>7/14/2016</a:t>
            </a:fld>
            <a:endParaRPr lang="en-US">
              <a:solidFill>
                <a:prstClr val="black"/>
              </a:solidFill>
            </a:endParaRPr>
          </a:p>
        </p:txBody>
      </p:sp>
      <p:sp>
        <p:nvSpPr>
          <p:cNvPr id="6"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7"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C9356B36-0106-C64C-8336-6064633A72C4}"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415642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309B413E-45DC-384A-A4C6-850E67FB4BD7}" type="datetimeFigureOut">
              <a:rPr lang="en-US">
                <a:solidFill>
                  <a:prstClr val="black"/>
                </a:solidFill>
              </a:rPr>
              <a:pPr>
                <a:defRPr/>
              </a:pPr>
              <a:t>7/14/2016</a:t>
            </a:fld>
            <a:endParaRPr lang="en-US">
              <a:solidFill>
                <a:prstClr val="black"/>
              </a:solidFill>
            </a:endParaRPr>
          </a:p>
        </p:txBody>
      </p:sp>
      <p:sp>
        <p:nvSpPr>
          <p:cNvPr id="5"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C9CD9CB3-3A1F-4446-B9A7-3ED7078B9F5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092789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50A13786-ED77-3B46-85C2-87E222A1C2DC}" type="datetimeFigureOut">
              <a:rPr lang="en-US">
                <a:solidFill>
                  <a:prstClr val="black"/>
                </a:solidFill>
              </a:rPr>
              <a:pPr>
                <a:defRPr/>
              </a:pPr>
              <a:t>7/14/2016</a:t>
            </a:fld>
            <a:endParaRPr lang="en-US">
              <a:solidFill>
                <a:prstClr val="black"/>
              </a:solidFill>
            </a:endParaRPr>
          </a:p>
        </p:txBody>
      </p:sp>
      <p:sp>
        <p:nvSpPr>
          <p:cNvPr id="5"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347FF244-9096-1B45-BA69-8B241D77E417}"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2018134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58763"/>
            <a:ext cx="9140825" cy="7318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31775" y="1066800"/>
            <a:ext cx="4265613"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9788" y="1066800"/>
            <a:ext cx="4265612"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36304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Exhibit">
    <p:spTree>
      <p:nvGrpSpPr>
        <p:cNvPr id="1" name=""/>
        <p:cNvGrpSpPr/>
        <p:nvPr/>
      </p:nvGrpSpPr>
      <p:grpSpPr>
        <a:xfrm>
          <a:off x="0" y="0"/>
          <a:ext cx="0" cy="0"/>
          <a:chOff x="0" y="0"/>
          <a:chExt cx="0" cy="0"/>
        </a:xfrm>
      </p:grpSpPr>
      <p:sp>
        <p:nvSpPr>
          <p:cNvPr id="13" name="Title 12"/>
          <p:cNvSpPr>
            <a:spLocks noGrp="1"/>
          </p:cNvSpPr>
          <p:nvPr>
            <p:ph type="title"/>
          </p:nvPr>
        </p:nvSpPr>
        <p:spPr>
          <a:xfrm>
            <a:off x="0" y="304800"/>
            <a:ext cx="9144000" cy="477054"/>
          </a:xfrm>
        </p:spPr>
        <p:txBody>
          <a:bodyPr anchor="t"/>
          <a:lstStyle>
            <a:lvl1pPr>
              <a:lnSpc>
                <a:spcPts val="3000"/>
              </a:lnSpc>
              <a:defRPr sz="2800" b="0" i="0">
                <a:solidFill>
                  <a:schemeClr val="tx1"/>
                </a:solidFill>
                <a:latin typeface="Calibri" charset="0"/>
                <a:ea typeface="Calibri" charset="0"/>
                <a:cs typeface="Calibri" charset="0"/>
              </a:defRPr>
            </a:lvl1pPr>
          </a:lstStyle>
          <a:p>
            <a:r>
              <a:rPr lang="en-US" dirty="0" smtClean="0"/>
              <a:t>Click to edit Master title style</a:t>
            </a:r>
            <a:endParaRPr lang="en-US" dirty="0"/>
          </a:p>
        </p:txBody>
      </p:sp>
      <p:sp>
        <p:nvSpPr>
          <p:cNvPr id="22" name="Text Placeholder 21"/>
          <p:cNvSpPr>
            <a:spLocks noGrp="1"/>
          </p:cNvSpPr>
          <p:nvPr>
            <p:ph type="body" sz="quarter" idx="10"/>
          </p:nvPr>
        </p:nvSpPr>
        <p:spPr>
          <a:xfrm>
            <a:off x="0" y="0"/>
            <a:ext cx="9144000" cy="304800"/>
          </a:xfrm>
        </p:spPr>
        <p:txBody>
          <a:bodyPr/>
          <a:lstStyle>
            <a:lvl1pPr marL="0" indent="0" algn="l">
              <a:buNone/>
              <a:defRPr sz="1600" b="0" i="0">
                <a:solidFill>
                  <a:schemeClr val="tx1"/>
                </a:solidFill>
                <a:latin typeface="Calibri Light" charset="0"/>
                <a:ea typeface="Calibri Light" charset="0"/>
                <a:cs typeface="Calibri Light" charset="0"/>
              </a:defRPr>
            </a:lvl1pPr>
            <a:lvl2pPr>
              <a:defRPr sz="1400">
                <a:solidFill>
                  <a:schemeClr val="accent5"/>
                </a:solidFill>
              </a:defRPr>
            </a:lvl2pPr>
            <a:lvl3pPr>
              <a:defRPr sz="1200">
                <a:solidFill>
                  <a:schemeClr val="accent5"/>
                </a:solidFill>
              </a:defRPr>
            </a:lvl3pPr>
            <a:lvl4pPr>
              <a:defRPr sz="1100">
                <a:solidFill>
                  <a:schemeClr val="accent5"/>
                </a:solidFill>
              </a:defRPr>
            </a:lvl4pPr>
            <a:lvl5pPr>
              <a:defRPr sz="1100">
                <a:solidFill>
                  <a:schemeClr val="accent5"/>
                </a:solidFill>
              </a:defRPr>
            </a:lvl5pPr>
          </a:lstStyle>
          <a:p>
            <a:pPr lvl="0"/>
            <a:r>
              <a:rPr lang="en-US" dirty="0" smtClean="0"/>
              <a:t>Click to edit Master text styles</a:t>
            </a:r>
          </a:p>
        </p:txBody>
      </p:sp>
      <p:sp>
        <p:nvSpPr>
          <p:cNvPr id="6" name="Text Placeholder 5"/>
          <p:cNvSpPr>
            <a:spLocks noGrp="1"/>
          </p:cNvSpPr>
          <p:nvPr>
            <p:ph type="body" idx="11"/>
          </p:nvPr>
        </p:nvSpPr>
        <p:spPr>
          <a:xfrm>
            <a:off x="0" y="6248400"/>
            <a:ext cx="9144000" cy="609600"/>
          </a:xfrm>
        </p:spPr>
        <p:txBody>
          <a:bodyPr anchor="b"/>
          <a:lstStyle>
            <a:lvl1pPr marL="0" indent="0" algn="l">
              <a:buNone/>
              <a:defRPr sz="1100" b="0" i="0">
                <a:solidFill>
                  <a:schemeClr val="tx1"/>
                </a:solidFill>
                <a:latin typeface="Calibri" charset="0"/>
                <a:ea typeface="Calibri" charset="0"/>
                <a:cs typeface="Calibri" charset="0"/>
              </a:defRPr>
            </a:lvl1pPr>
            <a:lvl2pPr marL="457200" indent="0" algn="l">
              <a:buNone/>
              <a:defRPr sz="1100">
                <a:solidFill>
                  <a:schemeClr val="accent5"/>
                </a:solidFill>
              </a:defRPr>
            </a:lvl2pPr>
            <a:lvl3pPr marL="914400" indent="0" algn="l">
              <a:buNone/>
              <a:defRPr sz="1100">
                <a:solidFill>
                  <a:schemeClr val="accent5"/>
                </a:solidFill>
              </a:defRPr>
            </a:lvl3pPr>
            <a:lvl4pPr marL="1371600" indent="0" algn="l">
              <a:buNone/>
              <a:defRPr sz="1100">
                <a:solidFill>
                  <a:schemeClr val="accent5"/>
                </a:solidFill>
              </a:defRPr>
            </a:lvl4pPr>
            <a:lvl5pPr marL="1828800" indent="0" algn="l">
              <a:buNone/>
              <a:defRPr sz="1100">
                <a:solidFill>
                  <a:schemeClr val="accent5"/>
                </a:solidFill>
              </a:defRPr>
            </a:lvl5pPr>
          </a:lstStyle>
          <a:p>
            <a:pPr lvl="0"/>
            <a:r>
              <a:rPr lang="en-US" dirty="0" smtClean="0"/>
              <a:t>Click to edit Master text styles</a:t>
            </a:r>
          </a:p>
        </p:txBody>
      </p:sp>
    </p:spTree>
    <p:extLst>
      <p:ext uri="{BB962C8B-B14F-4D97-AF65-F5344CB8AC3E}">
        <p14:creationId xmlns:p14="http://schemas.microsoft.com/office/powerpoint/2010/main" val="33376113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a:xfrm>
            <a:off x="6096000" y="76200"/>
            <a:ext cx="2895600" cy="365125"/>
          </a:xfrm>
          <a:prstGeom prst="rect">
            <a:avLst/>
          </a:prstGeom>
        </p:spPr>
        <p:txBody>
          <a:bodyPr/>
          <a:lstStyle>
            <a:lvl1pPr fontAlgn="auto">
              <a:spcBef>
                <a:spcPts val="0"/>
              </a:spcBef>
              <a:spcAft>
                <a:spcPts val="0"/>
              </a:spcAft>
              <a:defRPr>
                <a:latin typeface="Lato" charset="0"/>
                <a:ea typeface="+mn-ea"/>
                <a:cs typeface="+mn-cs"/>
              </a:defRPr>
            </a:lvl1pPr>
          </a:lstStyle>
          <a:p>
            <a:endParaRPr lang="en-US">
              <a:solidFill>
                <a:srgbClr val="566057"/>
              </a:solidFill>
            </a:endParaRPr>
          </a:p>
        </p:txBody>
      </p:sp>
      <p:sp>
        <p:nvSpPr>
          <p:cNvPr id="5" name="Slide Number Placeholder 5"/>
          <p:cNvSpPr>
            <a:spLocks noGrp="1"/>
          </p:cNvSpPr>
          <p:nvPr>
            <p:ph type="sldNum" sz="quarter" idx="11"/>
          </p:nvPr>
        </p:nvSpPr>
        <p:spPr>
          <a:xfrm>
            <a:off x="6705600" y="6248400"/>
            <a:ext cx="2133600" cy="365125"/>
          </a:xfrm>
          <a:prstGeom prst="rect">
            <a:avLst/>
          </a:prstGeom>
        </p:spPr>
        <p:txBody>
          <a:bodyPr/>
          <a:lstStyle>
            <a:lvl1pPr fontAlgn="auto">
              <a:spcBef>
                <a:spcPts val="0"/>
              </a:spcBef>
              <a:spcAft>
                <a:spcPts val="0"/>
              </a:spcAft>
              <a:defRPr smtClean="0">
                <a:latin typeface="Lato" charset="0"/>
                <a:ea typeface="+mn-ea"/>
                <a:cs typeface="+mn-cs"/>
              </a:defRPr>
            </a:lvl1pPr>
          </a:lstStyle>
          <a:p>
            <a:fld id="{24E1F3AF-1B11-4CB1-94CF-33ED2BE22FFB}" type="slidenum">
              <a:rPr lang="en-US">
                <a:solidFill>
                  <a:srgbClr val="566057"/>
                </a:solidFill>
              </a:rPr>
              <a:pPr/>
              <a:t>‹#›</a:t>
            </a:fld>
            <a:endParaRPr lang="en-US">
              <a:solidFill>
                <a:srgbClr val="566057"/>
              </a:solidFill>
            </a:endParaRPr>
          </a:p>
        </p:txBody>
      </p:sp>
    </p:spTree>
    <p:extLst>
      <p:ext uri="{BB962C8B-B14F-4D97-AF65-F5344CB8AC3E}">
        <p14:creationId xmlns:p14="http://schemas.microsoft.com/office/powerpoint/2010/main" val="9370496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522973"/>
            <a:ext cx="8229600" cy="646331"/>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2"/>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356352"/>
            <a:ext cx="2133600" cy="365125"/>
          </a:xfrm>
          <a:prstGeom prst="rect">
            <a:avLst/>
          </a:prstGeom>
          <a:ln/>
        </p:spPr>
        <p:txBody>
          <a:bodyPr/>
          <a:lstStyle>
            <a:lvl1pPr>
              <a:defRPr/>
            </a:lvl1pPr>
          </a:lstStyle>
          <a:p>
            <a:pPr>
              <a:defRPr/>
            </a:pPr>
            <a:endParaRPr lang="en-US">
              <a:solidFill>
                <a:srgbClr val="000000"/>
              </a:solidFill>
              <a:cs typeface="+mn-cs"/>
            </a:endParaRPr>
          </a:p>
        </p:txBody>
      </p:sp>
      <p:sp>
        <p:nvSpPr>
          <p:cNvPr id="5" name="Rectangle 5"/>
          <p:cNvSpPr>
            <a:spLocks noGrp="1" noChangeArrowheads="1"/>
          </p:cNvSpPr>
          <p:nvPr>
            <p:ph type="ftr" sz="quarter" idx="11"/>
          </p:nvPr>
        </p:nvSpPr>
        <p:spPr>
          <a:xfrm>
            <a:off x="3124200" y="6356352"/>
            <a:ext cx="2895600" cy="365125"/>
          </a:xfrm>
          <a:prstGeom prst="rect">
            <a:avLst/>
          </a:prstGeom>
          <a:ln/>
        </p:spPr>
        <p:txBody>
          <a:bodyPr/>
          <a:lstStyle>
            <a:lvl1pPr>
              <a:defRPr/>
            </a:lvl1pPr>
          </a:lstStyle>
          <a:p>
            <a:pPr>
              <a:defRPr/>
            </a:pPr>
            <a:endParaRPr lang="en-US">
              <a:solidFill>
                <a:srgbClr val="000000"/>
              </a:solidFill>
              <a:cs typeface="+mn-cs"/>
            </a:endParaRPr>
          </a:p>
        </p:txBody>
      </p:sp>
    </p:spTree>
    <p:extLst>
      <p:ext uri="{BB962C8B-B14F-4D97-AF65-F5344CB8AC3E}">
        <p14:creationId xmlns:p14="http://schemas.microsoft.com/office/powerpoint/2010/main" val="31730010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11524"/>
            <a:ext cx="7772400" cy="507831"/>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9848542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158325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69622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82069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046736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370768"/>
            <a:ext cx="9140825" cy="507831"/>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31776" y="1066802"/>
            <a:ext cx="4265613"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9788" y="1066802"/>
            <a:ext cx="4265612"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602549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592223"/>
            <a:ext cx="8229600" cy="507831"/>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2"/>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356352"/>
            <a:ext cx="2133600" cy="365125"/>
          </a:xfrm>
          <a:prstGeom prst="rect">
            <a:avLst/>
          </a:prstGeom>
          <a:ln/>
        </p:spPr>
        <p:txBody>
          <a:bodyPr/>
          <a:lstStyle>
            <a:lvl1pPr>
              <a:defRPr/>
            </a:lvl1pPr>
          </a:lstStyle>
          <a:p>
            <a:pPr>
              <a:defRPr/>
            </a:pPr>
            <a:endParaRPr lang="en-US">
              <a:solidFill>
                <a:srgbClr val="000000"/>
              </a:solidFill>
              <a:cs typeface="+mn-cs"/>
            </a:endParaRPr>
          </a:p>
        </p:txBody>
      </p:sp>
      <p:sp>
        <p:nvSpPr>
          <p:cNvPr id="5" name="Rectangle 5"/>
          <p:cNvSpPr>
            <a:spLocks noGrp="1" noChangeArrowheads="1"/>
          </p:cNvSpPr>
          <p:nvPr>
            <p:ph type="ftr" sz="quarter" idx="11"/>
          </p:nvPr>
        </p:nvSpPr>
        <p:spPr>
          <a:xfrm>
            <a:off x="3124200" y="6356352"/>
            <a:ext cx="2895600" cy="365125"/>
          </a:xfrm>
          <a:prstGeom prst="rect">
            <a:avLst/>
          </a:prstGeom>
          <a:ln/>
        </p:spPr>
        <p:txBody>
          <a:bodyPr/>
          <a:lstStyle>
            <a:lvl1pPr>
              <a:defRPr/>
            </a:lvl1pPr>
          </a:lstStyle>
          <a:p>
            <a:pPr>
              <a:defRPr/>
            </a:pPr>
            <a:endParaRPr lang="en-US">
              <a:solidFill>
                <a:srgbClr val="000000"/>
              </a:solidFill>
              <a:cs typeface="+mn-cs"/>
            </a:endParaRPr>
          </a:p>
        </p:txBody>
      </p:sp>
    </p:spTree>
    <p:extLst>
      <p:ext uri="{BB962C8B-B14F-4D97-AF65-F5344CB8AC3E}">
        <p14:creationId xmlns:p14="http://schemas.microsoft.com/office/powerpoint/2010/main" val="12225304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92223"/>
            <a:ext cx="8229600" cy="507831"/>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2"/>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356352"/>
            <a:ext cx="2133600" cy="365125"/>
          </a:xfrm>
          <a:prstGeom prst="rect">
            <a:avLst/>
          </a:prstGeom>
          <a:ln/>
        </p:spPr>
        <p:txBody>
          <a:bodyPr/>
          <a:lstStyle>
            <a:lvl1pPr>
              <a:defRPr/>
            </a:lvl1pPr>
          </a:lstStyle>
          <a:p>
            <a:pPr fontAlgn="auto">
              <a:spcBef>
                <a:spcPts val="0"/>
              </a:spcBef>
              <a:spcAft>
                <a:spcPts val="0"/>
              </a:spcAft>
              <a:defRPr/>
            </a:pPr>
            <a:endParaRPr lang="en-US">
              <a:solidFill>
                <a:srgbClr val="000000"/>
              </a:solidFill>
              <a:latin typeface="Arial"/>
              <a:ea typeface="+mn-ea"/>
              <a:cs typeface="+mn-cs"/>
            </a:endParaRPr>
          </a:p>
        </p:txBody>
      </p:sp>
      <p:sp>
        <p:nvSpPr>
          <p:cNvPr id="5" name="Rectangle 5"/>
          <p:cNvSpPr>
            <a:spLocks noGrp="1" noChangeArrowheads="1"/>
          </p:cNvSpPr>
          <p:nvPr>
            <p:ph type="ftr" sz="quarter" idx="11"/>
          </p:nvPr>
        </p:nvSpPr>
        <p:spPr>
          <a:xfrm>
            <a:off x="3124200" y="6356352"/>
            <a:ext cx="2895600" cy="365125"/>
          </a:xfrm>
          <a:prstGeom prst="rect">
            <a:avLst/>
          </a:prstGeom>
          <a:ln/>
        </p:spPr>
        <p:txBody>
          <a:bodyPr/>
          <a:lstStyle>
            <a:lvl1pPr>
              <a:defRPr/>
            </a:lvl1pPr>
          </a:lstStyle>
          <a:p>
            <a:pPr fontAlgn="auto">
              <a:spcBef>
                <a:spcPts val="0"/>
              </a:spcBef>
              <a:spcAft>
                <a:spcPts val="0"/>
              </a:spcAft>
              <a:defRPr/>
            </a:pPr>
            <a:endParaRPr lang="en-US">
              <a:solidFill>
                <a:srgbClr val="000000"/>
              </a:solidFill>
              <a:latin typeface="Arial"/>
              <a:ea typeface="+mn-ea"/>
              <a:cs typeface="+mn-cs"/>
            </a:endParaRPr>
          </a:p>
        </p:txBody>
      </p:sp>
    </p:spTree>
    <p:extLst>
      <p:ext uri="{BB962C8B-B14F-4D97-AF65-F5344CB8AC3E}">
        <p14:creationId xmlns:p14="http://schemas.microsoft.com/office/powerpoint/2010/main" val="2960651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21948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58763"/>
            <a:ext cx="9140825" cy="7318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31775" y="1066800"/>
            <a:ext cx="4265613"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9788" y="1066800"/>
            <a:ext cx="4265612"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37396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970032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165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177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780086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8.xml"/><Relationship Id="rId7"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3.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image" Target="../media/image1.emf"/><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 y="442913"/>
            <a:ext cx="9067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28" name="Picture 14"/>
          <p:cNvPicPr>
            <a:picLocks noChangeAspect="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6640513" y="6099175"/>
            <a:ext cx="2274887"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3583418"/>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Lst>
  <p:txStyles>
    <p:titleStyle>
      <a:lvl1pPr algn="l" rtl="0" eaLnBrk="1" fontAlgn="base" hangingPunct="1">
        <a:spcBef>
          <a:spcPct val="0"/>
        </a:spcBef>
        <a:spcAft>
          <a:spcPct val="0"/>
        </a:spcAft>
        <a:defRPr sz="3600" kern="1200">
          <a:solidFill>
            <a:schemeClr val="tx1"/>
          </a:solidFill>
          <a:latin typeface="Georgia"/>
          <a:ea typeface="ＭＳ Ｐゴシック" charset="-128"/>
          <a:cs typeface="Georgia"/>
        </a:defRPr>
      </a:lvl1pPr>
      <a:lvl2pPr algn="l" rtl="0" eaLnBrk="1" fontAlgn="base" hangingPunct="1">
        <a:spcBef>
          <a:spcPct val="0"/>
        </a:spcBef>
        <a:spcAft>
          <a:spcPct val="0"/>
        </a:spcAft>
        <a:defRPr sz="3600">
          <a:solidFill>
            <a:schemeClr val="tx1"/>
          </a:solidFill>
          <a:latin typeface="Georgia" charset="0"/>
          <a:ea typeface="ＭＳ Ｐゴシック" charset="-128"/>
        </a:defRPr>
      </a:lvl2pPr>
      <a:lvl3pPr algn="l" rtl="0" eaLnBrk="1" fontAlgn="base" hangingPunct="1">
        <a:spcBef>
          <a:spcPct val="0"/>
        </a:spcBef>
        <a:spcAft>
          <a:spcPct val="0"/>
        </a:spcAft>
        <a:defRPr sz="3600">
          <a:solidFill>
            <a:schemeClr val="tx1"/>
          </a:solidFill>
          <a:latin typeface="Georgia" charset="0"/>
          <a:ea typeface="ＭＳ Ｐゴシック" charset="-128"/>
        </a:defRPr>
      </a:lvl3pPr>
      <a:lvl4pPr algn="l" rtl="0" eaLnBrk="1" fontAlgn="base" hangingPunct="1">
        <a:spcBef>
          <a:spcPct val="0"/>
        </a:spcBef>
        <a:spcAft>
          <a:spcPct val="0"/>
        </a:spcAft>
        <a:defRPr sz="3600">
          <a:solidFill>
            <a:schemeClr val="tx1"/>
          </a:solidFill>
          <a:latin typeface="Georgia" charset="0"/>
          <a:ea typeface="ＭＳ Ｐゴシック" charset="-128"/>
        </a:defRPr>
      </a:lvl4pPr>
      <a:lvl5pPr algn="l" rtl="0" eaLnBrk="1" fontAlgn="base" hangingPunct="1">
        <a:spcBef>
          <a:spcPct val="0"/>
        </a:spcBef>
        <a:spcAft>
          <a:spcPct val="0"/>
        </a:spcAft>
        <a:defRPr sz="3600">
          <a:solidFill>
            <a:schemeClr val="tx1"/>
          </a:solidFill>
          <a:latin typeface="Georgia" charset="0"/>
          <a:ea typeface="ＭＳ Ｐゴシック" charset="-128"/>
        </a:defRPr>
      </a:lvl5pPr>
      <a:lvl6pPr marL="457200" algn="ctr" rtl="0" eaLnBrk="1" fontAlgn="base" hangingPunct="1">
        <a:spcBef>
          <a:spcPct val="0"/>
        </a:spcBef>
        <a:spcAft>
          <a:spcPct val="0"/>
        </a:spcAft>
        <a:defRPr sz="4400">
          <a:solidFill>
            <a:schemeClr val="tx1"/>
          </a:solidFill>
          <a:latin typeface="Trebuchet MS" charset="0"/>
          <a:ea typeface="ＭＳ Ｐゴシック" charset="-128"/>
        </a:defRPr>
      </a:lvl6pPr>
      <a:lvl7pPr marL="914400" algn="ctr" rtl="0" eaLnBrk="1" fontAlgn="base" hangingPunct="1">
        <a:spcBef>
          <a:spcPct val="0"/>
        </a:spcBef>
        <a:spcAft>
          <a:spcPct val="0"/>
        </a:spcAft>
        <a:defRPr sz="4400">
          <a:solidFill>
            <a:schemeClr val="tx1"/>
          </a:solidFill>
          <a:latin typeface="Trebuchet MS" charset="0"/>
          <a:ea typeface="ＭＳ Ｐゴシック" charset="-128"/>
        </a:defRPr>
      </a:lvl7pPr>
      <a:lvl8pPr marL="1371600" algn="ctr" rtl="0" eaLnBrk="1" fontAlgn="base" hangingPunct="1">
        <a:spcBef>
          <a:spcPct val="0"/>
        </a:spcBef>
        <a:spcAft>
          <a:spcPct val="0"/>
        </a:spcAft>
        <a:defRPr sz="4400">
          <a:solidFill>
            <a:schemeClr val="tx1"/>
          </a:solidFill>
          <a:latin typeface="Trebuchet MS" charset="0"/>
          <a:ea typeface="ＭＳ Ｐゴシック" charset="-128"/>
        </a:defRPr>
      </a:lvl8pPr>
      <a:lvl9pPr marL="1828800" algn="ctr" rtl="0" eaLnBrk="1" fontAlgn="base" hangingPunct="1">
        <a:spcBef>
          <a:spcPct val="0"/>
        </a:spcBef>
        <a:spcAft>
          <a:spcPct val="0"/>
        </a:spcAft>
        <a:defRPr sz="4400">
          <a:solidFill>
            <a:schemeClr val="tx1"/>
          </a:solidFill>
          <a:latin typeface="Trebuchet MS"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sz="2000" kern="1200">
          <a:solidFill>
            <a:schemeClr val="tx1"/>
          </a:solidFill>
          <a:latin typeface="Corbel" pitchFamily="34" charset="0"/>
          <a:ea typeface="ＭＳ Ｐゴシック" charset="-128"/>
          <a:cs typeface="ＭＳ Ｐゴシック" charset="0"/>
        </a:defRPr>
      </a:lvl1pPr>
      <a:lvl2pPr marL="742950" indent="-285750" algn="l" rtl="0" eaLnBrk="1" fontAlgn="base" hangingPunct="1">
        <a:spcBef>
          <a:spcPct val="20000"/>
        </a:spcBef>
        <a:spcAft>
          <a:spcPct val="0"/>
        </a:spcAft>
        <a:buFont typeface="Arial" charset="0"/>
        <a:buChar char="–"/>
        <a:defRPr sz="2000" kern="1200">
          <a:solidFill>
            <a:schemeClr val="tx1"/>
          </a:solidFill>
          <a:latin typeface="Corbel"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1800" kern="1200">
          <a:solidFill>
            <a:schemeClr val="tx1"/>
          </a:solidFill>
          <a:latin typeface="Corbel"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1600" kern="1200">
          <a:solidFill>
            <a:schemeClr val="tx1"/>
          </a:solidFill>
          <a:latin typeface="Corbel"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1600" kern="1200">
          <a:solidFill>
            <a:schemeClr val="tx1"/>
          </a:solidFill>
          <a:latin typeface="Corbel"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 y="442913"/>
            <a:ext cx="9067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28" name="Picture 14"/>
          <p:cNvPicPr>
            <a:picLocks noChangeAspect="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6640513" y="6099175"/>
            <a:ext cx="2274887"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3004107"/>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819" r:id="rId6"/>
  </p:sldLayoutIdLst>
  <p:txStyles>
    <p:titleStyle>
      <a:lvl1pPr algn="l" rtl="0" eaLnBrk="1" fontAlgn="base" hangingPunct="1">
        <a:spcBef>
          <a:spcPct val="0"/>
        </a:spcBef>
        <a:spcAft>
          <a:spcPct val="0"/>
        </a:spcAft>
        <a:defRPr sz="3600" kern="1200">
          <a:solidFill>
            <a:schemeClr val="tx1"/>
          </a:solidFill>
          <a:latin typeface="Georgia"/>
          <a:ea typeface="ＭＳ Ｐゴシック" charset="-128"/>
          <a:cs typeface="Georgia"/>
        </a:defRPr>
      </a:lvl1pPr>
      <a:lvl2pPr algn="l" rtl="0" eaLnBrk="1" fontAlgn="base" hangingPunct="1">
        <a:spcBef>
          <a:spcPct val="0"/>
        </a:spcBef>
        <a:spcAft>
          <a:spcPct val="0"/>
        </a:spcAft>
        <a:defRPr sz="3600">
          <a:solidFill>
            <a:schemeClr val="tx1"/>
          </a:solidFill>
          <a:latin typeface="Georgia" charset="0"/>
          <a:ea typeface="ＭＳ Ｐゴシック" charset="-128"/>
        </a:defRPr>
      </a:lvl2pPr>
      <a:lvl3pPr algn="l" rtl="0" eaLnBrk="1" fontAlgn="base" hangingPunct="1">
        <a:spcBef>
          <a:spcPct val="0"/>
        </a:spcBef>
        <a:spcAft>
          <a:spcPct val="0"/>
        </a:spcAft>
        <a:defRPr sz="3600">
          <a:solidFill>
            <a:schemeClr val="tx1"/>
          </a:solidFill>
          <a:latin typeface="Georgia" charset="0"/>
          <a:ea typeface="ＭＳ Ｐゴシック" charset="-128"/>
        </a:defRPr>
      </a:lvl3pPr>
      <a:lvl4pPr algn="l" rtl="0" eaLnBrk="1" fontAlgn="base" hangingPunct="1">
        <a:spcBef>
          <a:spcPct val="0"/>
        </a:spcBef>
        <a:spcAft>
          <a:spcPct val="0"/>
        </a:spcAft>
        <a:defRPr sz="3600">
          <a:solidFill>
            <a:schemeClr val="tx1"/>
          </a:solidFill>
          <a:latin typeface="Georgia" charset="0"/>
          <a:ea typeface="ＭＳ Ｐゴシック" charset="-128"/>
        </a:defRPr>
      </a:lvl4pPr>
      <a:lvl5pPr algn="l" rtl="0" eaLnBrk="1" fontAlgn="base" hangingPunct="1">
        <a:spcBef>
          <a:spcPct val="0"/>
        </a:spcBef>
        <a:spcAft>
          <a:spcPct val="0"/>
        </a:spcAft>
        <a:defRPr sz="3600">
          <a:solidFill>
            <a:schemeClr val="tx1"/>
          </a:solidFill>
          <a:latin typeface="Georgia" charset="0"/>
          <a:ea typeface="ＭＳ Ｐゴシック" charset="-128"/>
        </a:defRPr>
      </a:lvl5pPr>
      <a:lvl6pPr marL="457200" algn="ctr" rtl="0" eaLnBrk="1" fontAlgn="base" hangingPunct="1">
        <a:spcBef>
          <a:spcPct val="0"/>
        </a:spcBef>
        <a:spcAft>
          <a:spcPct val="0"/>
        </a:spcAft>
        <a:defRPr sz="4400">
          <a:solidFill>
            <a:schemeClr val="tx1"/>
          </a:solidFill>
          <a:latin typeface="Trebuchet MS" charset="0"/>
          <a:ea typeface="ＭＳ Ｐゴシック" charset="-128"/>
        </a:defRPr>
      </a:lvl6pPr>
      <a:lvl7pPr marL="914400" algn="ctr" rtl="0" eaLnBrk="1" fontAlgn="base" hangingPunct="1">
        <a:spcBef>
          <a:spcPct val="0"/>
        </a:spcBef>
        <a:spcAft>
          <a:spcPct val="0"/>
        </a:spcAft>
        <a:defRPr sz="4400">
          <a:solidFill>
            <a:schemeClr val="tx1"/>
          </a:solidFill>
          <a:latin typeface="Trebuchet MS" charset="0"/>
          <a:ea typeface="ＭＳ Ｐゴシック" charset="-128"/>
        </a:defRPr>
      </a:lvl7pPr>
      <a:lvl8pPr marL="1371600" algn="ctr" rtl="0" eaLnBrk="1" fontAlgn="base" hangingPunct="1">
        <a:spcBef>
          <a:spcPct val="0"/>
        </a:spcBef>
        <a:spcAft>
          <a:spcPct val="0"/>
        </a:spcAft>
        <a:defRPr sz="4400">
          <a:solidFill>
            <a:schemeClr val="tx1"/>
          </a:solidFill>
          <a:latin typeface="Trebuchet MS" charset="0"/>
          <a:ea typeface="ＭＳ Ｐゴシック" charset="-128"/>
        </a:defRPr>
      </a:lvl8pPr>
      <a:lvl9pPr marL="1828800" algn="ctr" rtl="0" eaLnBrk="1" fontAlgn="base" hangingPunct="1">
        <a:spcBef>
          <a:spcPct val="0"/>
        </a:spcBef>
        <a:spcAft>
          <a:spcPct val="0"/>
        </a:spcAft>
        <a:defRPr sz="4400">
          <a:solidFill>
            <a:schemeClr val="tx1"/>
          </a:solidFill>
          <a:latin typeface="Trebuchet MS"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sz="2000" kern="1200">
          <a:solidFill>
            <a:schemeClr val="tx1"/>
          </a:solidFill>
          <a:latin typeface="Corbel" pitchFamily="34" charset="0"/>
          <a:ea typeface="ＭＳ Ｐゴシック" charset="-128"/>
          <a:cs typeface="ＭＳ Ｐゴシック" charset="0"/>
        </a:defRPr>
      </a:lvl1pPr>
      <a:lvl2pPr marL="742950" indent="-285750" algn="l" rtl="0" eaLnBrk="1" fontAlgn="base" hangingPunct="1">
        <a:spcBef>
          <a:spcPct val="20000"/>
        </a:spcBef>
        <a:spcAft>
          <a:spcPct val="0"/>
        </a:spcAft>
        <a:buFont typeface="Arial" charset="0"/>
        <a:buChar char="–"/>
        <a:defRPr sz="2000" kern="1200">
          <a:solidFill>
            <a:schemeClr val="tx1"/>
          </a:solidFill>
          <a:latin typeface="Corbel"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1800" kern="1200">
          <a:solidFill>
            <a:schemeClr val="tx1"/>
          </a:solidFill>
          <a:latin typeface="Corbel"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1600" kern="1200">
          <a:solidFill>
            <a:schemeClr val="tx1"/>
          </a:solidFill>
          <a:latin typeface="Corbel"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1600" kern="1200">
          <a:solidFill>
            <a:schemeClr val="tx1"/>
          </a:solidFill>
          <a:latin typeface="Corbel"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4429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28" name="Picture 14"/>
          <p:cNvPicPr>
            <a:picLocks noChangeAspect="1"/>
          </p:cNvPicPr>
          <p:nvPr/>
        </p:nvPicPr>
        <p:blipFill>
          <a:blip r:embed="rId14" cstate="email">
            <a:extLst>
              <a:ext uri="{28A0092B-C50C-407E-A947-70E740481C1C}">
                <a14:useLocalDpi xmlns:a14="http://schemas.microsoft.com/office/drawing/2010/main" val="0"/>
              </a:ext>
            </a:extLst>
          </a:blip>
          <a:srcRect/>
          <a:stretch>
            <a:fillRect/>
          </a:stretch>
        </p:blipFill>
        <p:spPr bwMode="auto">
          <a:xfrm>
            <a:off x="6640513" y="6099175"/>
            <a:ext cx="2274887"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659291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xStyles>
    <p:titleStyle>
      <a:lvl1pPr algn="l" rtl="0" eaLnBrk="1" fontAlgn="base" hangingPunct="1">
        <a:spcBef>
          <a:spcPct val="0"/>
        </a:spcBef>
        <a:spcAft>
          <a:spcPct val="0"/>
        </a:spcAft>
        <a:defRPr sz="3600" kern="1200">
          <a:solidFill>
            <a:schemeClr val="tx1"/>
          </a:solidFill>
          <a:latin typeface="Georgia"/>
          <a:ea typeface="ＭＳ Ｐゴシック" charset="-128"/>
          <a:cs typeface="Georgia"/>
        </a:defRPr>
      </a:lvl1pPr>
      <a:lvl2pPr algn="l" rtl="0" eaLnBrk="1" fontAlgn="base" hangingPunct="1">
        <a:spcBef>
          <a:spcPct val="0"/>
        </a:spcBef>
        <a:spcAft>
          <a:spcPct val="0"/>
        </a:spcAft>
        <a:defRPr sz="3600">
          <a:solidFill>
            <a:schemeClr val="tx1"/>
          </a:solidFill>
          <a:latin typeface="Georgia" charset="0"/>
          <a:ea typeface="ＭＳ Ｐゴシック" charset="-128"/>
        </a:defRPr>
      </a:lvl2pPr>
      <a:lvl3pPr algn="l" rtl="0" eaLnBrk="1" fontAlgn="base" hangingPunct="1">
        <a:spcBef>
          <a:spcPct val="0"/>
        </a:spcBef>
        <a:spcAft>
          <a:spcPct val="0"/>
        </a:spcAft>
        <a:defRPr sz="3600">
          <a:solidFill>
            <a:schemeClr val="tx1"/>
          </a:solidFill>
          <a:latin typeface="Georgia" charset="0"/>
          <a:ea typeface="ＭＳ Ｐゴシック" charset="-128"/>
        </a:defRPr>
      </a:lvl3pPr>
      <a:lvl4pPr algn="l" rtl="0" eaLnBrk="1" fontAlgn="base" hangingPunct="1">
        <a:spcBef>
          <a:spcPct val="0"/>
        </a:spcBef>
        <a:spcAft>
          <a:spcPct val="0"/>
        </a:spcAft>
        <a:defRPr sz="3600">
          <a:solidFill>
            <a:schemeClr val="tx1"/>
          </a:solidFill>
          <a:latin typeface="Georgia" charset="0"/>
          <a:ea typeface="ＭＳ Ｐゴシック" charset="-128"/>
        </a:defRPr>
      </a:lvl4pPr>
      <a:lvl5pPr algn="l" rtl="0" eaLnBrk="1" fontAlgn="base" hangingPunct="1">
        <a:spcBef>
          <a:spcPct val="0"/>
        </a:spcBef>
        <a:spcAft>
          <a:spcPct val="0"/>
        </a:spcAft>
        <a:defRPr sz="3600">
          <a:solidFill>
            <a:schemeClr val="tx1"/>
          </a:solidFill>
          <a:latin typeface="Georgia" charset="0"/>
          <a:ea typeface="ＭＳ Ｐゴシック" charset="-128"/>
        </a:defRPr>
      </a:lvl5pPr>
      <a:lvl6pPr marL="457200" algn="ctr" rtl="0" eaLnBrk="1" fontAlgn="base" hangingPunct="1">
        <a:spcBef>
          <a:spcPct val="0"/>
        </a:spcBef>
        <a:spcAft>
          <a:spcPct val="0"/>
        </a:spcAft>
        <a:defRPr sz="4400">
          <a:solidFill>
            <a:schemeClr val="tx1"/>
          </a:solidFill>
          <a:latin typeface="Trebuchet MS" charset="0"/>
          <a:ea typeface="ＭＳ Ｐゴシック" charset="-128"/>
        </a:defRPr>
      </a:lvl6pPr>
      <a:lvl7pPr marL="914400" algn="ctr" rtl="0" eaLnBrk="1" fontAlgn="base" hangingPunct="1">
        <a:spcBef>
          <a:spcPct val="0"/>
        </a:spcBef>
        <a:spcAft>
          <a:spcPct val="0"/>
        </a:spcAft>
        <a:defRPr sz="4400">
          <a:solidFill>
            <a:schemeClr val="tx1"/>
          </a:solidFill>
          <a:latin typeface="Trebuchet MS" charset="0"/>
          <a:ea typeface="ＭＳ Ｐゴシック" charset="-128"/>
        </a:defRPr>
      </a:lvl7pPr>
      <a:lvl8pPr marL="1371600" algn="ctr" rtl="0" eaLnBrk="1" fontAlgn="base" hangingPunct="1">
        <a:spcBef>
          <a:spcPct val="0"/>
        </a:spcBef>
        <a:spcAft>
          <a:spcPct val="0"/>
        </a:spcAft>
        <a:defRPr sz="4400">
          <a:solidFill>
            <a:schemeClr val="tx1"/>
          </a:solidFill>
          <a:latin typeface="Trebuchet MS" charset="0"/>
          <a:ea typeface="ＭＳ Ｐゴシック" charset="-128"/>
        </a:defRPr>
      </a:lvl8pPr>
      <a:lvl9pPr marL="1828800" algn="ctr" rtl="0" eaLnBrk="1" fontAlgn="base" hangingPunct="1">
        <a:spcBef>
          <a:spcPct val="0"/>
        </a:spcBef>
        <a:spcAft>
          <a:spcPct val="0"/>
        </a:spcAft>
        <a:defRPr sz="4400">
          <a:solidFill>
            <a:schemeClr val="tx1"/>
          </a:solidFill>
          <a:latin typeface="Trebuchet MS"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Corbel" pitchFamily="34" charset="0"/>
          <a:ea typeface="ＭＳ Ｐゴシック"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Corbel"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Corbel"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Corbel"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Corbel"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4429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28" name="Picture 14"/>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7315200" y="6324600"/>
            <a:ext cx="171509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1260407"/>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Lst>
  <p:txStyles>
    <p:titleStyle>
      <a:lvl1pPr algn="l" rtl="0" eaLnBrk="1" fontAlgn="base" hangingPunct="1">
        <a:spcBef>
          <a:spcPct val="0"/>
        </a:spcBef>
        <a:spcAft>
          <a:spcPct val="0"/>
        </a:spcAft>
        <a:defRPr sz="3600" kern="1200">
          <a:solidFill>
            <a:schemeClr val="tx1"/>
          </a:solidFill>
          <a:latin typeface="Lato" charset="0"/>
          <a:ea typeface="ＭＳ Ｐゴシック" charset="-128"/>
          <a:cs typeface="Lato" charset="0"/>
        </a:defRPr>
      </a:lvl1pPr>
      <a:lvl2pPr algn="l" rtl="0" eaLnBrk="1" fontAlgn="base" hangingPunct="1">
        <a:spcBef>
          <a:spcPct val="0"/>
        </a:spcBef>
        <a:spcAft>
          <a:spcPct val="0"/>
        </a:spcAft>
        <a:defRPr sz="3600">
          <a:solidFill>
            <a:schemeClr val="tx1"/>
          </a:solidFill>
          <a:latin typeface="Georgia" charset="0"/>
          <a:ea typeface="ＭＳ Ｐゴシック" charset="-128"/>
        </a:defRPr>
      </a:lvl2pPr>
      <a:lvl3pPr algn="l" rtl="0" eaLnBrk="1" fontAlgn="base" hangingPunct="1">
        <a:spcBef>
          <a:spcPct val="0"/>
        </a:spcBef>
        <a:spcAft>
          <a:spcPct val="0"/>
        </a:spcAft>
        <a:defRPr sz="3600">
          <a:solidFill>
            <a:schemeClr val="tx1"/>
          </a:solidFill>
          <a:latin typeface="Georgia" charset="0"/>
          <a:ea typeface="ＭＳ Ｐゴシック" charset="-128"/>
        </a:defRPr>
      </a:lvl3pPr>
      <a:lvl4pPr algn="l" rtl="0" eaLnBrk="1" fontAlgn="base" hangingPunct="1">
        <a:spcBef>
          <a:spcPct val="0"/>
        </a:spcBef>
        <a:spcAft>
          <a:spcPct val="0"/>
        </a:spcAft>
        <a:defRPr sz="3600">
          <a:solidFill>
            <a:schemeClr val="tx1"/>
          </a:solidFill>
          <a:latin typeface="Georgia" charset="0"/>
          <a:ea typeface="ＭＳ Ｐゴシック" charset="-128"/>
        </a:defRPr>
      </a:lvl4pPr>
      <a:lvl5pPr algn="l" rtl="0" eaLnBrk="1" fontAlgn="base" hangingPunct="1">
        <a:spcBef>
          <a:spcPct val="0"/>
        </a:spcBef>
        <a:spcAft>
          <a:spcPct val="0"/>
        </a:spcAft>
        <a:defRPr sz="3600">
          <a:solidFill>
            <a:schemeClr val="tx1"/>
          </a:solidFill>
          <a:latin typeface="Georgia" charset="0"/>
          <a:ea typeface="ＭＳ Ｐゴシック" charset="-128"/>
        </a:defRPr>
      </a:lvl5pPr>
      <a:lvl6pPr marL="457200" algn="ctr" rtl="0" eaLnBrk="1" fontAlgn="base" hangingPunct="1">
        <a:spcBef>
          <a:spcPct val="0"/>
        </a:spcBef>
        <a:spcAft>
          <a:spcPct val="0"/>
        </a:spcAft>
        <a:defRPr sz="4400">
          <a:solidFill>
            <a:schemeClr val="tx1"/>
          </a:solidFill>
          <a:latin typeface="Trebuchet MS" charset="0"/>
          <a:ea typeface="ＭＳ Ｐゴシック" charset="-128"/>
        </a:defRPr>
      </a:lvl6pPr>
      <a:lvl7pPr marL="914400" algn="ctr" rtl="0" eaLnBrk="1" fontAlgn="base" hangingPunct="1">
        <a:spcBef>
          <a:spcPct val="0"/>
        </a:spcBef>
        <a:spcAft>
          <a:spcPct val="0"/>
        </a:spcAft>
        <a:defRPr sz="4400">
          <a:solidFill>
            <a:schemeClr val="tx1"/>
          </a:solidFill>
          <a:latin typeface="Trebuchet MS" charset="0"/>
          <a:ea typeface="ＭＳ Ｐゴシック" charset="-128"/>
        </a:defRPr>
      </a:lvl7pPr>
      <a:lvl8pPr marL="1371600" algn="ctr" rtl="0" eaLnBrk="1" fontAlgn="base" hangingPunct="1">
        <a:spcBef>
          <a:spcPct val="0"/>
        </a:spcBef>
        <a:spcAft>
          <a:spcPct val="0"/>
        </a:spcAft>
        <a:defRPr sz="4400">
          <a:solidFill>
            <a:schemeClr val="tx1"/>
          </a:solidFill>
          <a:latin typeface="Trebuchet MS" charset="0"/>
          <a:ea typeface="ＭＳ Ｐゴシック" charset="-128"/>
        </a:defRPr>
      </a:lvl8pPr>
      <a:lvl9pPr marL="1828800" algn="ctr" rtl="0" eaLnBrk="1" fontAlgn="base" hangingPunct="1">
        <a:spcBef>
          <a:spcPct val="0"/>
        </a:spcBef>
        <a:spcAft>
          <a:spcPct val="0"/>
        </a:spcAft>
        <a:defRPr sz="4400">
          <a:solidFill>
            <a:schemeClr val="tx1"/>
          </a:solidFill>
          <a:latin typeface="Trebuchet MS"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Lato" charset="0"/>
          <a:ea typeface="ＭＳ Ｐゴシック"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Lato"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Lato"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Lato"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Lato"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 y="512053"/>
            <a:ext cx="90678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28" name="Picture 14"/>
          <p:cNvPicPr>
            <a:picLocks noChangeAspect="1"/>
          </p:cNvPicPr>
          <p:nvPr/>
        </p:nvPicPr>
        <p:blipFill>
          <a:blip r:embed="rId9" cstate="email">
            <a:extLst>
              <a:ext uri="{28A0092B-C50C-407E-A947-70E740481C1C}">
                <a14:useLocalDpi xmlns:a14="http://schemas.microsoft.com/office/drawing/2010/main" val="0"/>
              </a:ext>
            </a:extLst>
          </a:blip>
          <a:srcRect/>
          <a:stretch>
            <a:fillRect/>
          </a:stretch>
        </p:blipFill>
        <p:spPr bwMode="auto">
          <a:xfrm>
            <a:off x="6640514" y="6099177"/>
            <a:ext cx="2274887"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294397"/>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Lst>
  <p:txStyles>
    <p:titleStyle>
      <a:lvl1pPr algn="l" rtl="0" eaLnBrk="1" fontAlgn="base" hangingPunct="1">
        <a:spcBef>
          <a:spcPct val="0"/>
        </a:spcBef>
        <a:spcAft>
          <a:spcPct val="0"/>
        </a:spcAft>
        <a:defRPr sz="2700" kern="1200">
          <a:solidFill>
            <a:schemeClr val="tx1"/>
          </a:solidFill>
          <a:latin typeface="Georgia"/>
          <a:ea typeface="ＭＳ Ｐゴシック" charset="-128"/>
          <a:cs typeface="Georgia"/>
        </a:defRPr>
      </a:lvl1pPr>
      <a:lvl2pPr algn="l" rtl="0" eaLnBrk="1" fontAlgn="base" hangingPunct="1">
        <a:spcBef>
          <a:spcPct val="0"/>
        </a:spcBef>
        <a:spcAft>
          <a:spcPct val="0"/>
        </a:spcAft>
        <a:defRPr sz="2700">
          <a:solidFill>
            <a:schemeClr val="tx1"/>
          </a:solidFill>
          <a:latin typeface="Georgia" charset="0"/>
          <a:ea typeface="ＭＳ Ｐゴシック" charset="-128"/>
        </a:defRPr>
      </a:lvl2pPr>
      <a:lvl3pPr algn="l" rtl="0" eaLnBrk="1" fontAlgn="base" hangingPunct="1">
        <a:spcBef>
          <a:spcPct val="0"/>
        </a:spcBef>
        <a:spcAft>
          <a:spcPct val="0"/>
        </a:spcAft>
        <a:defRPr sz="2700">
          <a:solidFill>
            <a:schemeClr val="tx1"/>
          </a:solidFill>
          <a:latin typeface="Georgia" charset="0"/>
          <a:ea typeface="ＭＳ Ｐゴシック" charset="-128"/>
        </a:defRPr>
      </a:lvl3pPr>
      <a:lvl4pPr algn="l" rtl="0" eaLnBrk="1" fontAlgn="base" hangingPunct="1">
        <a:spcBef>
          <a:spcPct val="0"/>
        </a:spcBef>
        <a:spcAft>
          <a:spcPct val="0"/>
        </a:spcAft>
        <a:defRPr sz="2700">
          <a:solidFill>
            <a:schemeClr val="tx1"/>
          </a:solidFill>
          <a:latin typeface="Georgia" charset="0"/>
          <a:ea typeface="ＭＳ Ｐゴシック" charset="-128"/>
        </a:defRPr>
      </a:lvl4pPr>
      <a:lvl5pPr algn="l" rtl="0" eaLnBrk="1" fontAlgn="base" hangingPunct="1">
        <a:spcBef>
          <a:spcPct val="0"/>
        </a:spcBef>
        <a:spcAft>
          <a:spcPct val="0"/>
        </a:spcAft>
        <a:defRPr sz="2700">
          <a:solidFill>
            <a:schemeClr val="tx1"/>
          </a:solidFill>
          <a:latin typeface="Georgia" charset="0"/>
          <a:ea typeface="ＭＳ Ｐゴシック" charset="-128"/>
        </a:defRPr>
      </a:lvl5pPr>
      <a:lvl6pPr marL="342900" algn="ctr" rtl="0" eaLnBrk="1" fontAlgn="base" hangingPunct="1">
        <a:spcBef>
          <a:spcPct val="0"/>
        </a:spcBef>
        <a:spcAft>
          <a:spcPct val="0"/>
        </a:spcAft>
        <a:defRPr sz="3300">
          <a:solidFill>
            <a:schemeClr val="tx1"/>
          </a:solidFill>
          <a:latin typeface="Trebuchet MS" charset="0"/>
          <a:ea typeface="ＭＳ Ｐゴシック" charset="-128"/>
        </a:defRPr>
      </a:lvl6pPr>
      <a:lvl7pPr marL="685800" algn="ctr" rtl="0" eaLnBrk="1" fontAlgn="base" hangingPunct="1">
        <a:spcBef>
          <a:spcPct val="0"/>
        </a:spcBef>
        <a:spcAft>
          <a:spcPct val="0"/>
        </a:spcAft>
        <a:defRPr sz="3300">
          <a:solidFill>
            <a:schemeClr val="tx1"/>
          </a:solidFill>
          <a:latin typeface="Trebuchet MS" charset="0"/>
          <a:ea typeface="ＭＳ Ｐゴシック" charset="-128"/>
        </a:defRPr>
      </a:lvl7pPr>
      <a:lvl8pPr marL="1028700" algn="ctr" rtl="0" eaLnBrk="1" fontAlgn="base" hangingPunct="1">
        <a:spcBef>
          <a:spcPct val="0"/>
        </a:spcBef>
        <a:spcAft>
          <a:spcPct val="0"/>
        </a:spcAft>
        <a:defRPr sz="3300">
          <a:solidFill>
            <a:schemeClr val="tx1"/>
          </a:solidFill>
          <a:latin typeface="Trebuchet MS" charset="0"/>
          <a:ea typeface="ＭＳ Ｐゴシック" charset="-128"/>
        </a:defRPr>
      </a:lvl8pPr>
      <a:lvl9pPr marL="1371600" algn="ctr" rtl="0" eaLnBrk="1" fontAlgn="base" hangingPunct="1">
        <a:spcBef>
          <a:spcPct val="0"/>
        </a:spcBef>
        <a:spcAft>
          <a:spcPct val="0"/>
        </a:spcAft>
        <a:defRPr sz="3300">
          <a:solidFill>
            <a:schemeClr val="tx1"/>
          </a:solidFill>
          <a:latin typeface="Trebuchet MS" charset="0"/>
          <a:ea typeface="ＭＳ Ｐゴシック" charset="-128"/>
        </a:defRPr>
      </a:lvl9pPr>
    </p:titleStyle>
    <p:bodyStyle>
      <a:lvl1pPr marL="257175" indent="-257175" algn="l" rtl="0" eaLnBrk="1" fontAlgn="base" hangingPunct="1">
        <a:spcBef>
          <a:spcPct val="20000"/>
        </a:spcBef>
        <a:spcAft>
          <a:spcPct val="0"/>
        </a:spcAft>
        <a:buFont typeface="Arial" charset="0"/>
        <a:buChar char="•"/>
        <a:defRPr sz="1500" kern="1200">
          <a:solidFill>
            <a:schemeClr val="tx1"/>
          </a:solidFill>
          <a:latin typeface="Corbel" pitchFamily="34" charset="0"/>
          <a:ea typeface="ＭＳ Ｐゴシック" charset="-128"/>
          <a:cs typeface="ＭＳ Ｐゴシック" charset="0"/>
        </a:defRPr>
      </a:lvl1pPr>
      <a:lvl2pPr marL="557213" indent="-214313" algn="l" rtl="0" eaLnBrk="1" fontAlgn="base" hangingPunct="1">
        <a:spcBef>
          <a:spcPct val="20000"/>
        </a:spcBef>
        <a:spcAft>
          <a:spcPct val="0"/>
        </a:spcAft>
        <a:buFont typeface="Arial" charset="0"/>
        <a:buChar char="–"/>
        <a:defRPr sz="1500" kern="1200">
          <a:solidFill>
            <a:schemeClr val="tx1"/>
          </a:solidFill>
          <a:latin typeface="Corbel" pitchFamily="34" charset="0"/>
          <a:ea typeface="ＭＳ Ｐゴシック" charset="-128"/>
          <a:cs typeface="+mn-cs"/>
        </a:defRPr>
      </a:lvl2pPr>
      <a:lvl3pPr marL="857250" indent="-171450" algn="l" rtl="0" eaLnBrk="1" fontAlgn="base" hangingPunct="1">
        <a:spcBef>
          <a:spcPct val="20000"/>
        </a:spcBef>
        <a:spcAft>
          <a:spcPct val="0"/>
        </a:spcAft>
        <a:buFont typeface="Arial" charset="0"/>
        <a:buChar char="•"/>
        <a:defRPr sz="1350" kern="1200">
          <a:solidFill>
            <a:schemeClr val="tx1"/>
          </a:solidFill>
          <a:latin typeface="Corbel" pitchFamily="34" charset="0"/>
          <a:ea typeface="ＭＳ Ｐゴシック" charset="-128"/>
          <a:cs typeface="+mn-cs"/>
        </a:defRPr>
      </a:lvl3pPr>
      <a:lvl4pPr marL="1200150" indent="-171450" algn="l" rtl="0" eaLnBrk="1" fontAlgn="base" hangingPunct="1">
        <a:spcBef>
          <a:spcPct val="20000"/>
        </a:spcBef>
        <a:spcAft>
          <a:spcPct val="0"/>
        </a:spcAft>
        <a:buFont typeface="Arial" charset="0"/>
        <a:buChar char="–"/>
        <a:defRPr sz="1200" kern="1200">
          <a:solidFill>
            <a:schemeClr val="tx1"/>
          </a:solidFill>
          <a:latin typeface="Corbel" pitchFamily="34" charset="0"/>
          <a:ea typeface="ＭＳ Ｐゴシック" charset="-128"/>
          <a:cs typeface="+mn-cs"/>
        </a:defRPr>
      </a:lvl4pPr>
      <a:lvl5pPr marL="1543050" indent="-171450" algn="l" rtl="0" eaLnBrk="1" fontAlgn="base" hangingPunct="1">
        <a:spcBef>
          <a:spcPct val="20000"/>
        </a:spcBef>
        <a:spcAft>
          <a:spcPct val="0"/>
        </a:spcAft>
        <a:buFont typeface="Arial" charset="0"/>
        <a:buChar char="»"/>
        <a:defRPr sz="1200" kern="1200">
          <a:solidFill>
            <a:schemeClr val="tx1"/>
          </a:solidFill>
          <a:latin typeface="Corbel" pitchFamily="34" charset="0"/>
          <a:ea typeface="ＭＳ Ｐゴシック" charset="-128"/>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4.xml"/><Relationship Id="rId5" Type="http://schemas.openxmlformats.org/officeDocument/2006/relationships/image" Target="../media/image7.jpeg"/><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32.xml"/><Relationship Id="rId6" Type="http://schemas.openxmlformats.org/officeDocument/2006/relationships/image" Target="../media/image6.emf"/><Relationship Id="rId5" Type="http://schemas.openxmlformats.org/officeDocument/2006/relationships/image" Target="../media/image5.png"/><Relationship Id="rId4" Type="http://schemas.openxmlformats.org/officeDocument/2006/relationships/chart" Target="../charts/char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www.commonwealthfund.org/publications/issue-briefs/2016/may/cost-sharing-increases" TargetMode="External"/><Relationship Id="rId3" Type="http://schemas.openxmlformats.org/officeDocument/2006/relationships/image" Target="../media/image8.png"/><Relationship Id="rId7" Type="http://schemas.openxmlformats.org/officeDocument/2006/relationships/hyperlink" Target="http://www.commonwealthfund.org/publications/issue-briefs/2016/june/insurance-exchanges-promote-value" TargetMode="External"/><Relationship Id="rId2" Type="http://schemas.openxmlformats.org/officeDocument/2006/relationships/notesSlide" Target="../notesSlides/notesSlide14.xml"/><Relationship Id="rId1" Type="http://schemas.openxmlformats.org/officeDocument/2006/relationships/slideLayout" Target="../slideLayouts/slideLayout11.xml"/><Relationship Id="rId6" Type="http://schemas.openxmlformats.org/officeDocument/2006/relationships/hyperlink" Target="http://www.commonwealthfund.org/publications/issue-briefs/2016/may/aca-tracking-survey-access-to-care-and-satisfaction" TargetMode="External"/><Relationship Id="rId5" Type="http://schemas.openxmlformats.org/officeDocument/2006/relationships/hyperlink" Target="http://www.commonwealthfund.org/publications/issue-briefs/2016/jul/affordability-and-network-satisfaction" TargetMode="External"/><Relationship Id="rId10" Type="http://schemas.openxmlformats.org/officeDocument/2006/relationships/image" Target="../media/image10.jpeg"/><Relationship Id="rId4" Type="http://schemas.openxmlformats.org/officeDocument/2006/relationships/image" Target="../media/image9.jpeg"/><Relationship Id="rId9" Type="http://schemas.openxmlformats.org/officeDocument/2006/relationships/hyperlink" Target="http://www.commonwealthfund.org/publications/issue-briefs/2016/mar/cost-sharing-reduction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2.xml"/><Relationship Id="rId5" Type="http://schemas.openxmlformats.org/officeDocument/2006/relationships/chart" Target="../charts/chart1.xml"/><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32.xml"/><Relationship Id="rId5" Type="http://schemas.openxmlformats.org/officeDocument/2006/relationships/image" Target="../media/image6.emf"/><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3.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8.xml"/><Relationship Id="rId5" Type="http://schemas.openxmlformats.org/officeDocument/2006/relationships/image" Target="../media/image6.emf"/><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32.xml"/><Relationship Id="rId5" Type="http://schemas.openxmlformats.org/officeDocument/2006/relationships/image" Target="../media/image6.emf"/><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3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32.xml"/><Relationship Id="rId5" Type="http://schemas.openxmlformats.org/officeDocument/2006/relationships/chart" Target="../charts/chart8.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304800" y="1326801"/>
            <a:ext cx="8534400" cy="1384995"/>
          </a:xfrm>
        </p:spPr>
        <p:txBody>
          <a:bodyPr/>
          <a:lstStyle/>
          <a:p>
            <a:pPr algn="ctr"/>
            <a:r>
              <a:rPr lang="en-US" sz="2800" b="1" dirty="0" smtClean="0">
                <a:latin typeface="Georgia" charset="0"/>
                <a:ea typeface="ＭＳ Ｐゴシック" charset="0"/>
              </a:rPr>
              <a:t>Americans’ Experiences with ACA Marketplace Coverage in 2016: Affordability and Access to Care</a:t>
            </a:r>
            <a:endParaRPr lang="en-US" sz="2800" b="1" dirty="0">
              <a:latin typeface="Georgia" charset="0"/>
              <a:ea typeface="ＭＳ Ｐゴシック" charset="0"/>
            </a:endParaRPr>
          </a:p>
        </p:txBody>
      </p:sp>
      <p:pic>
        <p:nvPicPr>
          <p:cNvPr id="13315" name="Picture 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04800" y="6489700"/>
            <a:ext cx="38989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5" descr="CFlogo_2014_4-color_PMS_K.eps"/>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04800" y="5314950"/>
            <a:ext cx="3810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ubtitle 2"/>
          <p:cNvSpPr txBox="1">
            <a:spLocks/>
          </p:cNvSpPr>
          <p:nvPr/>
        </p:nvSpPr>
        <p:spPr bwMode="auto">
          <a:xfrm>
            <a:off x="1371600" y="3378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Font typeface="Arial" charset="0"/>
              <a:buNone/>
              <a:defRPr sz="2000" kern="1200">
                <a:solidFill>
                  <a:schemeClr val="tx1">
                    <a:tint val="75000"/>
                  </a:schemeClr>
                </a:solidFill>
                <a:latin typeface="Corbel" pitchFamily="34" charset="0"/>
                <a:ea typeface="ＭＳ Ｐゴシック" charset="-128"/>
                <a:cs typeface="ＭＳ Ｐゴシック" charset="0"/>
              </a:defRPr>
            </a:lvl1pPr>
            <a:lvl2pPr marL="457200" indent="0" algn="ctr" rtl="0" eaLnBrk="1" fontAlgn="base" hangingPunct="1">
              <a:spcBef>
                <a:spcPct val="20000"/>
              </a:spcBef>
              <a:spcAft>
                <a:spcPct val="0"/>
              </a:spcAft>
              <a:buFont typeface="Arial" charset="0"/>
              <a:buNone/>
              <a:defRPr sz="2000" kern="1200">
                <a:solidFill>
                  <a:schemeClr val="tx1">
                    <a:tint val="75000"/>
                  </a:schemeClr>
                </a:solidFill>
                <a:latin typeface="Corbel" pitchFamily="34" charset="0"/>
                <a:ea typeface="ＭＳ Ｐゴシック" charset="-128"/>
                <a:cs typeface="+mn-cs"/>
              </a:defRPr>
            </a:lvl2pPr>
            <a:lvl3pPr marL="914400" indent="0" algn="ctr" rtl="0" eaLnBrk="1" fontAlgn="base" hangingPunct="1">
              <a:spcBef>
                <a:spcPct val="20000"/>
              </a:spcBef>
              <a:spcAft>
                <a:spcPct val="0"/>
              </a:spcAft>
              <a:buFont typeface="Arial" charset="0"/>
              <a:buNone/>
              <a:defRPr sz="1800" kern="1200">
                <a:solidFill>
                  <a:schemeClr val="tx1">
                    <a:tint val="75000"/>
                  </a:schemeClr>
                </a:solidFill>
                <a:latin typeface="Corbel" pitchFamily="34" charset="0"/>
                <a:ea typeface="ＭＳ Ｐゴシック" charset="-128"/>
                <a:cs typeface="+mn-cs"/>
              </a:defRPr>
            </a:lvl3pPr>
            <a:lvl4pPr marL="1371600" indent="0" algn="ctr" rtl="0" eaLnBrk="1" fontAlgn="base" hangingPunct="1">
              <a:spcBef>
                <a:spcPct val="20000"/>
              </a:spcBef>
              <a:spcAft>
                <a:spcPct val="0"/>
              </a:spcAft>
              <a:buFont typeface="Arial" charset="0"/>
              <a:buNone/>
              <a:defRPr sz="1600" kern="1200">
                <a:solidFill>
                  <a:schemeClr val="tx1">
                    <a:tint val="75000"/>
                  </a:schemeClr>
                </a:solidFill>
                <a:latin typeface="Corbel" pitchFamily="34" charset="0"/>
                <a:ea typeface="ＭＳ Ｐゴシック" charset="-128"/>
                <a:cs typeface="+mn-cs"/>
              </a:defRPr>
            </a:lvl4pPr>
            <a:lvl5pPr marL="1828800" indent="0" algn="ctr" rtl="0" eaLnBrk="1" fontAlgn="base" hangingPunct="1">
              <a:spcBef>
                <a:spcPct val="20000"/>
              </a:spcBef>
              <a:spcAft>
                <a:spcPct val="0"/>
              </a:spcAft>
              <a:buFont typeface="Arial" charset="0"/>
              <a:buNone/>
              <a:defRPr sz="1600" kern="1200">
                <a:solidFill>
                  <a:schemeClr val="tx1">
                    <a:tint val="75000"/>
                  </a:schemeClr>
                </a:solidFill>
                <a:latin typeface="Corbel" pitchFamily="34" charset="0"/>
                <a:ea typeface="ＭＳ Ｐゴシック" charset="-128"/>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defRPr/>
            </a:pPr>
            <a:r>
              <a:rPr lang="en-US" sz="1800" b="1" dirty="0" smtClean="0">
                <a:solidFill>
                  <a:prstClr val="black">
                    <a:tint val="75000"/>
                  </a:prstClr>
                </a:solidFill>
                <a:latin typeface="Arial"/>
                <a:cs typeface="Arial"/>
              </a:rPr>
              <a:t>Sara R. Collins, Ph.D.</a:t>
            </a:r>
          </a:p>
          <a:p>
            <a:pPr>
              <a:spcBef>
                <a:spcPts val="0"/>
              </a:spcBef>
              <a:defRPr/>
            </a:pPr>
            <a:r>
              <a:rPr lang="en-US" sz="1800" b="1" dirty="0" smtClean="0">
                <a:solidFill>
                  <a:prstClr val="black">
                    <a:tint val="75000"/>
                  </a:prstClr>
                </a:solidFill>
                <a:latin typeface="Arial"/>
                <a:cs typeface="Arial"/>
              </a:rPr>
              <a:t>Vice President, Health Care Coverage and Access</a:t>
            </a:r>
          </a:p>
          <a:p>
            <a:pPr>
              <a:spcBef>
                <a:spcPts val="0"/>
              </a:spcBef>
              <a:defRPr/>
            </a:pPr>
            <a:r>
              <a:rPr lang="en-US" sz="1800" b="1" dirty="0" smtClean="0">
                <a:solidFill>
                  <a:prstClr val="black">
                    <a:tint val="75000"/>
                  </a:prstClr>
                </a:solidFill>
                <a:latin typeface="Arial"/>
                <a:cs typeface="Arial"/>
              </a:rPr>
              <a:t>The Commonwealth Fund </a:t>
            </a:r>
          </a:p>
          <a:p>
            <a:pPr>
              <a:spcBef>
                <a:spcPts val="0"/>
              </a:spcBef>
              <a:defRPr/>
            </a:pPr>
            <a:endParaRPr lang="en-US" sz="1800" b="1" dirty="0" smtClean="0">
              <a:solidFill>
                <a:prstClr val="black">
                  <a:tint val="75000"/>
                </a:prstClr>
              </a:solidFill>
              <a:latin typeface="Arial"/>
              <a:cs typeface="Arial"/>
            </a:endParaRPr>
          </a:p>
          <a:p>
            <a:pPr>
              <a:spcBef>
                <a:spcPts val="0"/>
              </a:spcBef>
              <a:defRPr/>
            </a:pPr>
            <a:r>
              <a:rPr lang="en-US" sz="1800" b="1" dirty="0" smtClean="0">
                <a:solidFill>
                  <a:prstClr val="black">
                    <a:tint val="75000"/>
                  </a:prstClr>
                </a:solidFill>
                <a:latin typeface="Arial"/>
                <a:cs typeface="Arial"/>
              </a:rPr>
              <a:t>Alliance for Health Reform Briefing </a:t>
            </a:r>
          </a:p>
          <a:p>
            <a:pPr>
              <a:spcBef>
                <a:spcPts val="0"/>
              </a:spcBef>
              <a:defRPr/>
            </a:pPr>
            <a:r>
              <a:rPr lang="en-US" sz="1800" b="1" dirty="0" smtClean="0">
                <a:solidFill>
                  <a:prstClr val="black">
                    <a:tint val="75000"/>
                  </a:prstClr>
                </a:solidFill>
                <a:latin typeface="Arial"/>
                <a:cs typeface="Arial"/>
              </a:rPr>
              <a:t>July 15, 2016</a:t>
            </a:r>
          </a:p>
          <a:p>
            <a:pPr algn="l">
              <a:defRPr/>
            </a:pPr>
            <a:endParaRPr lang="en-US" sz="2800" dirty="0">
              <a:solidFill>
                <a:prstClr val="black">
                  <a:tint val="75000"/>
                </a:prstClr>
              </a:solidFill>
              <a:latin typeface="Arial"/>
              <a:cs typeface="Arial"/>
            </a:endParaRPr>
          </a:p>
        </p:txBody>
      </p:sp>
    </p:spTree>
    <p:extLst>
      <p:ext uri="{BB962C8B-B14F-4D97-AF65-F5344CB8AC3E}">
        <p14:creationId xmlns:p14="http://schemas.microsoft.com/office/powerpoint/2010/main" val="1616110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p:cNvGraphicFramePr/>
          <p:nvPr>
            <p:extLst/>
          </p:nvPr>
        </p:nvGraphicFramePr>
        <p:xfrm>
          <a:off x="-4275" y="2193065"/>
          <a:ext cx="8742392" cy="2952975"/>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p:cNvSpPr>
            <a:spLocks noGrp="1"/>
          </p:cNvSpPr>
          <p:nvPr>
            <p:ph type="title"/>
          </p:nvPr>
        </p:nvSpPr>
        <p:spPr>
          <a:xfrm>
            <a:off x="-4275" y="-5026"/>
            <a:ext cx="9144000" cy="1246495"/>
          </a:xfrm>
        </p:spPr>
        <p:txBody>
          <a:bodyPr/>
          <a:lstStyle/>
          <a:p>
            <a:r>
              <a:rPr lang="en-US" dirty="0">
                <a:solidFill>
                  <a:srgbClr val="566057"/>
                </a:solidFill>
              </a:rPr>
              <a:t>Exhibit 9</a:t>
            </a:r>
            <a:r>
              <a:rPr lang="en-US" dirty="0" smtClean="0">
                <a:solidFill>
                  <a:srgbClr val="566057"/>
                </a:solidFill>
              </a:rPr>
              <a:t>. </a:t>
            </a:r>
            <a:r>
              <a:rPr lang="en-US" kern="0" dirty="0" smtClean="0">
                <a:ea typeface="ＭＳ Ｐゴシック"/>
              </a:rPr>
              <a:t>Three of Five </a:t>
            </a:r>
            <a:r>
              <a:rPr lang="en-US" kern="0" dirty="0">
                <a:ea typeface="ＭＳ Ｐゴシック"/>
              </a:rPr>
              <a:t>Adults with Marketplace or Medicaid Coverage Who Had Used Their Plan Said They Would Not Have Been Able to Access or Afford This Care Before</a:t>
            </a:r>
            <a:endParaRPr lang="en-US" dirty="0"/>
          </a:p>
        </p:txBody>
      </p:sp>
      <p:sp>
        <p:nvSpPr>
          <p:cNvPr id="8" name="Text Placeholder 7"/>
          <p:cNvSpPr>
            <a:spLocks noGrp="1"/>
          </p:cNvSpPr>
          <p:nvPr>
            <p:ph type="body" idx="11"/>
          </p:nvPr>
        </p:nvSpPr>
        <p:spPr>
          <a:xfrm>
            <a:off x="6627" y="5665949"/>
            <a:ext cx="9144000" cy="609600"/>
          </a:xfrm>
        </p:spPr>
        <p:txBody>
          <a:bodyPr/>
          <a:lstStyle/>
          <a:p>
            <a:pPr>
              <a:tabLst>
                <a:tab pos="2112963" algn="l"/>
              </a:tabLst>
            </a:pPr>
            <a:r>
              <a:rPr lang="en-US" dirty="0" smtClean="0">
                <a:latin typeface="Calibri" panose="020F0502020204030204" pitchFamily="34" charset="0"/>
              </a:rPr>
              <a:t>* 72</a:t>
            </a:r>
            <a:r>
              <a:rPr lang="en-US" dirty="0">
                <a:latin typeface="Calibri" panose="020F0502020204030204" pitchFamily="34" charset="0"/>
              </a:rPr>
              <a:t>% of adults ages 19 to 64 who are currently enrolled in marketplace coverage or with Medicaid for less than </a:t>
            </a:r>
            <a:r>
              <a:rPr lang="en-US" dirty="0" smtClean="0">
                <a:latin typeface="Calibri" panose="020F0502020204030204" pitchFamily="34" charset="0"/>
              </a:rPr>
              <a:t>three </a:t>
            </a:r>
            <a:r>
              <a:rPr lang="en-US" dirty="0">
                <a:latin typeface="Calibri" panose="020F0502020204030204" pitchFamily="34" charset="0"/>
              </a:rPr>
              <a:t>years reported they had used their coverage to visit a doctor, hospital, or other health care provider, or to pay for prescription drugs. </a:t>
            </a:r>
          </a:p>
          <a:p>
            <a:pPr>
              <a:tabLst>
                <a:tab pos="2112963" algn="l"/>
              </a:tabLst>
            </a:pPr>
            <a:r>
              <a:rPr lang="en-US" dirty="0">
                <a:latin typeface="Calibri" panose="020F0502020204030204" pitchFamily="34" charset="0"/>
              </a:rPr>
              <a:t>Source: </a:t>
            </a:r>
            <a:r>
              <a:rPr lang="en-US" dirty="0">
                <a:latin typeface="Calibri" panose="020F0502020204030204" pitchFamily="34" charset="0"/>
                <a:cs typeface="Arial" pitchFamily="34" charset="0"/>
              </a:rPr>
              <a:t>The Commonwealth Fund Affordable Care Act Tracking Survey, Feb</a:t>
            </a:r>
            <a:r>
              <a:rPr lang="en-US" dirty="0" smtClean="0">
                <a:latin typeface="Calibri" panose="020F0502020204030204" pitchFamily="34" charset="0"/>
                <a:cs typeface="Arial" pitchFamily="34" charset="0"/>
              </a:rPr>
              <a:t>.–April 2016.</a:t>
            </a:r>
            <a:endParaRPr lang="en-US" dirty="0">
              <a:latin typeface="Calibri" panose="020F0502020204030204" pitchFamily="34" charset="0"/>
              <a:ea typeface="ＭＳ Ｐゴシック" charset="-128"/>
            </a:endParaRPr>
          </a:p>
        </p:txBody>
      </p:sp>
      <p:sp>
        <p:nvSpPr>
          <p:cNvPr id="18" name="TextBox 17"/>
          <p:cNvSpPr txBox="1"/>
          <p:nvPr/>
        </p:nvSpPr>
        <p:spPr>
          <a:xfrm>
            <a:off x="20320" y="1891570"/>
            <a:ext cx="2381048" cy="307777"/>
          </a:xfrm>
          <a:prstGeom prst="rect">
            <a:avLst/>
          </a:prstGeom>
          <a:noFill/>
        </p:spPr>
        <p:txBody>
          <a:bodyPr wrap="square" rtlCol="0">
            <a:spAutoFit/>
          </a:bodyPr>
          <a:lstStyle/>
          <a:p>
            <a:pPr fontAlgn="auto">
              <a:spcBef>
                <a:spcPts val="0"/>
              </a:spcBef>
              <a:spcAft>
                <a:spcPts val="0"/>
              </a:spcAft>
            </a:pPr>
            <a:r>
              <a:rPr lang="en-US" sz="1400" i="1" dirty="0">
                <a:solidFill>
                  <a:srgbClr val="566057"/>
                </a:solidFill>
                <a:latin typeface="Calibri" panose="020F0502020204030204" pitchFamily="34" charset="0"/>
                <a:ea typeface="+mn-ea"/>
                <a:cs typeface="+mn-cs"/>
              </a:rPr>
              <a:t>Percent </a:t>
            </a:r>
            <a:r>
              <a:rPr lang="en-US" sz="1400" i="1">
                <a:solidFill>
                  <a:srgbClr val="566057"/>
                </a:solidFill>
                <a:latin typeface="Calibri" panose="020F0502020204030204" pitchFamily="34" charset="0"/>
                <a:ea typeface="+mn-ea"/>
                <a:cs typeface="+mn-cs"/>
              </a:rPr>
              <a:t>who </a:t>
            </a:r>
            <a:r>
              <a:rPr lang="en-US" sz="1400" i="1" smtClean="0">
                <a:solidFill>
                  <a:srgbClr val="566057"/>
                </a:solidFill>
                <a:latin typeface="Calibri" panose="020F0502020204030204" pitchFamily="34" charset="0"/>
                <a:ea typeface="+mn-ea"/>
                <a:cs typeface="+mn-cs"/>
              </a:rPr>
              <a:t>answered “no”</a:t>
            </a:r>
            <a:endParaRPr lang="en-US" sz="1400" i="1" dirty="0">
              <a:solidFill>
                <a:srgbClr val="566057"/>
              </a:solidFill>
              <a:latin typeface="Calibri" panose="020F0502020204030204" pitchFamily="34" charset="0"/>
              <a:ea typeface="+mn-ea"/>
              <a:cs typeface="+mn-cs"/>
            </a:endParaRPr>
          </a:p>
        </p:txBody>
      </p:sp>
      <p:cxnSp>
        <p:nvCxnSpPr>
          <p:cNvPr id="4" name="Straight Connector 3"/>
          <p:cNvCxnSpPr/>
          <p:nvPr/>
        </p:nvCxnSpPr>
        <p:spPr>
          <a:xfrm flipV="1">
            <a:off x="3723640" y="3013940"/>
            <a:ext cx="0" cy="2132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6395720" y="3013940"/>
            <a:ext cx="0" cy="2132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33401" y="5142729"/>
            <a:ext cx="8068649" cy="523220"/>
          </a:xfrm>
          <a:prstGeom prst="rect">
            <a:avLst/>
          </a:prstGeom>
          <a:noFill/>
        </p:spPr>
        <p:txBody>
          <a:bodyPr wrap="square" rtlCol="0">
            <a:spAutoFit/>
          </a:bodyPr>
          <a:lstStyle/>
          <a:p>
            <a:pPr algn="ctr" fontAlgn="b">
              <a:spcBef>
                <a:spcPts val="0"/>
              </a:spcBef>
              <a:spcAft>
                <a:spcPts val="0"/>
              </a:spcAft>
            </a:pPr>
            <a:r>
              <a:rPr lang="en-US" sz="1400" i="1" dirty="0">
                <a:solidFill>
                  <a:srgbClr val="566057"/>
                </a:solidFill>
                <a:latin typeface="Calibri" panose="020F0502020204030204" pitchFamily="34" charset="0"/>
                <a:ea typeface="+mn-ea"/>
                <a:cs typeface="Arial" pitchFamily="34" charset="0"/>
              </a:rPr>
              <a:t>Adults ages 19–64 who are currently enrolled in marketplace coverage or have had </a:t>
            </a:r>
            <a:br>
              <a:rPr lang="en-US" sz="1400" i="1" dirty="0">
                <a:solidFill>
                  <a:srgbClr val="566057"/>
                </a:solidFill>
                <a:latin typeface="Calibri" panose="020F0502020204030204" pitchFamily="34" charset="0"/>
                <a:ea typeface="+mn-ea"/>
                <a:cs typeface="Arial" pitchFamily="34" charset="0"/>
              </a:rPr>
            </a:br>
            <a:r>
              <a:rPr lang="en-US" sz="1400" i="1" dirty="0">
                <a:solidFill>
                  <a:srgbClr val="566057"/>
                </a:solidFill>
                <a:latin typeface="Calibri" panose="020F0502020204030204" pitchFamily="34" charset="0"/>
                <a:ea typeface="+mn-ea"/>
                <a:cs typeface="Arial" pitchFamily="34" charset="0"/>
              </a:rPr>
              <a:t>Medicaid for less than three years and have used their new health insurance plan*</a:t>
            </a:r>
          </a:p>
        </p:txBody>
      </p:sp>
      <p:sp>
        <p:nvSpPr>
          <p:cNvPr id="20" name="TextBox 19"/>
          <p:cNvSpPr txBox="1"/>
          <p:nvPr/>
        </p:nvSpPr>
        <p:spPr>
          <a:xfrm>
            <a:off x="0" y="1177589"/>
            <a:ext cx="9144000" cy="646331"/>
          </a:xfrm>
          <a:prstGeom prst="rect">
            <a:avLst/>
          </a:prstGeom>
          <a:solidFill>
            <a:schemeClr val="accent5"/>
          </a:solidFill>
        </p:spPr>
        <p:txBody>
          <a:bodyPr wrap="square" lIns="731520" rtlCol="0">
            <a:spAutoFit/>
          </a:bodyPr>
          <a:lstStyle/>
          <a:p>
            <a:pPr fontAlgn="auto">
              <a:spcBef>
                <a:spcPts val="0"/>
              </a:spcBef>
              <a:spcAft>
                <a:spcPts val="0"/>
              </a:spcAft>
            </a:pPr>
            <a:r>
              <a:rPr lang="en-US" dirty="0" smtClean="0">
                <a:solidFill>
                  <a:srgbClr val="FFFFFF"/>
                </a:solidFill>
                <a:latin typeface="Calibri" panose="020F0502020204030204" pitchFamily="34" charset="0"/>
                <a:ea typeface="+mn-ea"/>
                <a:cs typeface="Arial" panose="020B0604020202020204" pitchFamily="34" charset="0"/>
              </a:rPr>
              <a:t>Prior to getting your Medicaid or health coverage through the marketplace, </a:t>
            </a:r>
            <a:br>
              <a:rPr lang="en-US" dirty="0" smtClean="0">
                <a:solidFill>
                  <a:srgbClr val="FFFFFF"/>
                </a:solidFill>
                <a:latin typeface="Calibri" panose="020F0502020204030204" pitchFamily="34" charset="0"/>
                <a:ea typeface="+mn-ea"/>
                <a:cs typeface="Arial" panose="020B0604020202020204" pitchFamily="34" charset="0"/>
              </a:rPr>
            </a:br>
            <a:r>
              <a:rPr lang="en-US" dirty="0" smtClean="0">
                <a:solidFill>
                  <a:srgbClr val="FFFFFF"/>
                </a:solidFill>
                <a:latin typeface="Calibri" panose="020F0502020204030204" pitchFamily="34" charset="0"/>
                <a:ea typeface="+mn-ea"/>
                <a:cs typeface="Arial" panose="020B0604020202020204" pitchFamily="34" charset="0"/>
              </a:rPr>
              <a:t>would you have been able to access and/or afford this care?</a:t>
            </a:r>
            <a:endParaRPr lang="en-US" dirty="0">
              <a:solidFill>
                <a:srgbClr val="FFFFFF"/>
              </a:solidFill>
              <a:latin typeface="Calibri" panose="020F0502020204030204" pitchFamily="34" charset="0"/>
              <a:ea typeface="+mn-ea"/>
              <a:cs typeface="Arial" panose="020B0604020202020204" pitchFamily="34" charset="0"/>
            </a:endParaRPr>
          </a:p>
        </p:txBody>
      </p:sp>
      <p:pic>
        <p:nvPicPr>
          <p:cNvPr id="21" name="Picture 20"/>
          <p:cNvPicPr>
            <a:picLocks noChangeAspect="1"/>
          </p:cNvPicPr>
          <p:nvPr/>
        </p:nvPicPr>
        <p:blipFill>
          <a:blip r:embed="rId4"/>
          <a:stretch>
            <a:fillRect/>
          </a:stretch>
        </p:blipFill>
        <p:spPr>
          <a:xfrm>
            <a:off x="155010" y="1293260"/>
            <a:ext cx="378391" cy="468179"/>
          </a:xfrm>
          <a:prstGeom prst="rect">
            <a:avLst/>
          </a:prstGeom>
        </p:spPr>
      </p:pic>
      <p:pic>
        <p:nvPicPr>
          <p:cNvPr id="14" name="Picture 13"/>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790966" y="6081823"/>
            <a:ext cx="2195124" cy="651220"/>
          </a:xfrm>
          <a:prstGeom prst="rect">
            <a:avLst/>
          </a:prstGeom>
        </p:spPr>
      </p:pic>
    </p:spTree>
    <p:extLst>
      <p:ext uri="{BB962C8B-B14F-4D97-AF65-F5344CB8AC3E}">
        <p14:creationId xmlns:p14="http://schemas.microsoft.com/office/powerpoint/2010/main" val="521222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p:cNvGraphicFramePr/>
          <p:nvPr>
            <p:extLst>
              <p:ext uri="{D42A27DB-BD31-4B8C-83A1-F6EECF244321}">
                <p14:modId xmlns:p14="http://schemas.microsoft.com/office/powerpoint/2010/main" val="667175294"/>
              </p:ext>
            </p:extLst>
          </p:nvPr>
        </p:nvGraphicFramePr>
        <p:xfrm>
          <a:off x="4197743" y="2672997"/>
          <a:ext cx="4966789" cy="2553940"/>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p:cNvSpPr txBox="1"/>
          <p:nvPr/>
        </p:nvSpPr>
        <p:spPr>
          <a:xfrm>
            <a:off x="1595339" y="5223009"/>
            <a:ext cx="6164243" cy="461665"/>
          </a:xfrm>
          <a:prstGeom prst="rect">
            <a:avLst/>
          </a:prstGeom>
          <a:noFill/>
        </p:spPr>
        <p:txBody>
          <a:bodyPr wrap="square" rtlCol="0">
            <a:spAutoFit/>
          </a:bodyPr>
          <a:lstStyle/>
          <a:p>
            <a:pPr algn="ctr" fontAlgn="b">
              <a:spcBef>
                <a:spcPts val="0"/>
              </a:spcBef>
              <a:spcAft>
                <a:spcPts val="0"/>
              </a:spcAft>
            </a:pPr>
            <a:r>
              <a:rPr lang="en-US" sz="1200" i="1" dirty="0">
                <a:solidFill>
                  <a:srgbClr val="566057"/>
                </a:solidFill>
                <a:ea typeface="Calibri" charset="0"/>
                <a:cs typeface="Calibri" charset="0"/>
              </a:rPr>
              <a:t>Adults ages 19–64 who have had a private plan through the marketplace </a:t>
            </a:r>
            <a:r>
              <a:rPr lang="en-US" sz="1200" i="1">
                <a:solidFill>
                  <a:srgbClr val="566057"/>
                </a:solidFill>
                <a:ea typeface="Calibri" charset="0"/>
                <a:cs typeface="Calibri" charset="0"/>
              </a:rPr>
              <a:t>for </a:t>
            </a:r>
            <a:r>
              <a:rPr lang="en-US" sz="1200" i="1" smtClean="0">
                <a:solidFill>
                  <a:srgbClr val="566057"/>
                </a:solidFill>
                <a:ea typeface="Calibri" charset="0"/>
                <a:cs typeface="Calibri" charset="0"/>
              </a:rPr>
              <a:t>two </a:t>
            </a:r>
            <a:r>
              <a:rPr lang="en-US" sz="1200" i="1" dirty="0">
                <a:solidFill>
                  <a:srgbClr val="566057"/>
                </a:solidFill>
                <a:ea typeface="Calibri" charset="0"/>
                <a:cs typeface="Calibri" charset="0"/>
              </a:rPr>
              <a:t>months or less or changed plans since enrolling or switched from Medicaid to marketplace</a:t>
            </a:r>
          </a:p>
        </p:txBody>
      </p:sp>
      <p:sp>
        <p:nvSpPr>
          <p:cNvPr id="23" name="Title 1"/>
          <p:cNvSpPr txBox="1">
            <a:spLocks/>
          </p:cNvSpPr>
          <p:nvPr/>
        </p:nvSpPr>
        <p:spPr>
          <a:xfrm>
            <a:off x="0" y="144470"/>
            <a:ext cx="9144000" cy="841248"/>
          </a:xfrm>
          <a:prstGeom prst="rect">
            <a:avLst/>
          </a:prstGeom>
        </p:spPr>
        <p:txBody>
          <a:bodyPr vert="horz" lIns="68580" tIns="34290" rIns="68580" bIns="34290" rtlCol="0"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lnSpc>
                <a:spcPts val="3000"/>
              </a:lnSpc>
              <a:spcAft>
                <a:spcPts val="0"/>
              </a:spcAft>
            </a:pPr>
            <a:r>
              <a:rPr lang="en-US" sz="2800" kern="0" dirty="0" smtClean="0">
                <a:solidFill>
                  <a:srgbClr val="566057"/>
                </a:solidFill>
                <a:latin typeface="Calibri" charset="0"/>
                <a:ea typeface="Calibri" charset="0"/>
                <a:cs typeface="Calibri" charset="0"/>
              </a:rPr>
              <a:t>Exhibit 10. Four </a:t>
            </a:r>
            <a:r>
              <a:rPr lang="en-US" sz="2800" kern="0" dirty="0">
                <a:solidFill>
                  <a:srgbClr val="566057"/>
                </a:solidFill>
                <a:latin typeface="Calibri" charset="0"/>
                <a:ea typeface="Calibri" charset="0"/>
                <a:cs typeface="Calibri" charset="0"/>
              </a:rPr>
              <a:t>of Five Adults with New Marketplace Coverage Are Satisfied with the Doctors in Their Plans</a:t>
            </a:r>
          </a:p>
          <a:p>
            <a:pPr algn="l" fontAlgn="auto">
              <a:lnSpc>
                <a:spcPts val="3000"/>
              </a:lnSpc>
              <a:spcAft>
                <a:spcPts val="0"/>
              </a:spcAft>
            </a:pPr>
            <a:endParaRPr lang="en-US" sz="2800" kern="0" dirty="0" smtClean="0">
              <a:solidFill>
                <a:srgbClr val="566057"/>
              </a:solidFill>
              <a:latin typeface="Calibri" charset="0"/>
              <a:ea typeface="Calibri" charset="0"/>
              <a:cs typeface="Calibri" charset="0"/>
            </a:endParaRPr>
          </a:p>
        </p:txBody>
      </p:sp>
      <p:sp>
        <p:nvSpPr>
          <p:cNvPr id="17" name="TextBox 16"/>
          <p:cNvSpPr txBox="1"/>
          <p:nvPr/>
        </p:nvSpPr>
        <p:spPr>
          <a:xfrm>
            <a:off x="5059111" y="1964562"/>
            <a:ext cx="3666142" cy="646331"/>
          </a:xfrm>
          <a:prstGeom prst="rect">
            <a:avLst/>
          </a:prstGeom>
          <a:noFill/>
        </p:spPr>
        <p:txBody>
          <a:bodyPr wrap="square" rtlCol="0">
            <a:spAutoFit/>
          </a:bodyPr>
          <a:lstStyle/>
          <a:p>
            <a:pPr algn="ctr" fontAlgn="b">
              <a:spcBef>
                <a:spcPts val="0"/>
              </a:spcBef>
              <a:spcAft>
                <a:spcPts val="0"/>
              </a:spcAft>
            </a:pPr>
            <a:r>
              <a:rPr lang="en-US" sz="1200" dirty="0">
                <a:solidFill>
                  <a:srgbClr val="566057"/>
                </a:solidFill>
                <a:ea typeface="Calibri" charset="0"/>
                <a:cs typeface="Calibri" charset="0"/>
              </a:rPr>
              <a:t>Does your current insurance include all, some, or none of the doctors that you </a:t>
            </a:r>
            <a:r>
              <a:rPr lang="en-US" sz="1200" u="sng" dirty="0">
                <a:solidFill>
                  <a:srgbClr val="566057"/>
                </a:solidFill>
                <a:ea typeface="Calibri" charset="0"/>
                <a:cs typeface="Calibri" charset="0"/>
              </a:rPr>
              <a:t>wanted</a:t>
            </a:r>
            <a:r>
              <a:rPr lang="en-US" sz="1200" dirty="0">
                <a:solidFill>
                  <a:srgbClr val="566057"/>
                </a:solidFill>
                <a:ea typeface="Calibri" charset="0"/>
                <a:cs typeface="Calibri" charset="0"/>
              </a:rPr>
              <a:t> or do you not know which doctors are included on your plan?</a:t>
            </a:r>
          </a:p>
        </p:txBody>
      </p:sp>
      <p:graphicFrame>
        <p:nvGraphicFramePr>
          <p:cNvPr id="7" name="Chart 6"/>
          <p:cNvGraphicFramePr/>
          <p:nvPr>
            <p:extLst/>
          </p:nvPr>
        </p:nvGraphicFramePr>
        <p:xfrm>
          <a:off x="228600" y="2523082"/>
          <a:ext cx="4188578" cy="2734951"/>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1060039" y="2920015"/>
            <a:ext cx="342900" cy="276999"/>
          </a:xfrm>
          <a:prstGeom prst="rect">
            <a:avLst/>
          </a:prstGeom>
          <a:noFill/>
        </p:spPr>
        <p:txBody>
          <a:bodyPr wrap="square" rtlCol="0">
            <a:spAutoFit/>
          </a:bodyPr>
          <a:lstStyle/>
          <a:p>
            <a:pPr algn="ctr" fontAlgn="auto">
              <a:spcBef>
                <a:spcPts val="0"/>
              </a:spcBef>
              <a:spcAft>
                <a:spcPts val="0"/>
              </a:spcAft>
            </a:pPr>
            <a:r>
              <a:rPr lang="en-US" sz="1200" dirty="0">
                <a:solidFill>
                  <a:srgbClr val="566057"/>
                </a:solidFill>
                <a:latin typeface="Calibri" panose="020F0502020204030204" pitchFamily="34" charset="0"/>
                <a:ea typeface="+mn-ea"/>
                <a:cs typeface="Arial" panose="020B0604020202020204" pitchFamily="34" charset="0"/>
              </a:rPr>
              <a:t>78</a:t>
            </a:r>
          </a:p>
        </p:txBody>
      </p:sp>
      <p:sp>
        <p:nvSpPr>
          <p:cNvPr id="9" name="TextBox 8"/>
          <p:cNvSpPr txBox="1"/>
          <p:nvPr/>
        </p:nvSpPr>
        <p:spPr>
          <a:xfrm>
            <a:off x="2245500" y="2885765"/>
            <a:ext cx="342900" cy="276999"/>
          </a:xfrm>
          <a:prstGeom prst="rect">
            <a:avLst/>
          </a:prstGeom>
          <a:noFill/>
        </p:spPr>
        <p:txBody>
          <a:bodyPr wrap="square" rtlCol="0">
            <a:spAutoFit/>
          </a:bodyPr>
          <a:lstStyle/>
          <a:p>
            <a:pPr algn="ctr" fontAlgn="auto">
              <a:spcBef>
                <a:spcPts val="0"/>
              </a:spcBef>
              <a:spcAft>
                <a:spcPts val="0"/>
              </a:spcAft>
            </a:pPr>
            <a:r>
              <a:rPr lang="en-US" sz="1200" dirty="0">
                <a:solidFill>
                  <a:srgbClr val="566057"/>
                </a:solidFill>
                <a:latin typeface="Calibri" panose="020F0502020204030204" pitchFamily="34" charset="0"/>
                <a:ea typeface="+mn-ea"/>
                <a:cs typeface="Arial" panose="020B0604020202020204" pitchFamily="34" charset="0"/>
              </a:rPr>
              <a:t>80</a:t>
            </a:r>
          </a:p>
        </p:txBody>
      </p:sp>
      <p:sp>
        <p:nvSpPr>
          <p:cNvPr id="10" name="TextBox 9"/>
          <p:cNvSpPr txBox="1"/>
          <p:nvPr/>
        </p:nvSpPr>
        <p:spPr>
          <a:xfrm>
            <a:off x="3430961" y="2958564"/>
            <a:ext cx="342900" cy="276999"/>
          </a:xfrm>
          <a:prstGeom prst="rect">
            <a:avLst/>
          </a:prstGeom>
          <a:noFill/>
        </p:spPr>
        <p:txBody>
          <a:bodyPr wrap="square" rtlCol="0">
            <a:spAutoFit/>
          </a:bodyPr>
          <a:lstStyle/>
          <a:p>
            <a:pPr algn="ctr" fontAlgn="auto">
              <a:spcBef>
                <a:spcPts val="0"/>
              </a:spcBef>
              <a:spcAft>
                <a:spcPts val="0"/>
              </a:spcAft>
            </a:pPr>
            <a:r>
              <a:rPr lang="en-US" sz="1200" dirty="0">
                <a:solidFill>
                  <a:srgbClr val="566057"/>
                </a:solidFill>
                <a:latin typeface="Calibri" panose="020F0502020204030204" pitchFamily="34" charset="0"/>
                <a:ea typeface="+mn-ea"/>
                <a:cs typeface="Arial" panose="020B0604020202020204" pitchFamily="34" charset="0"/>
              </a:rPr>
              <a:t>76</a:t>
            </a:r>
          </a:p>
        </p:txBody>
      </p:sp>
      <p:sp>
        <p:nvSpPr>
          <p:cNvPr id="12" name="TextBox 11"/>
          <p:cNvSpPr txBox="1"/>
          <p:nvPr/>
        </p:nvSpPr>
        <p:spPr>
          <a:xfrm>
            <a:off x="156829" y="2052295"/>
            <a:ext cx="2008224" cy="461665"/>
          </a:xfrm>
          <a:prstGeom prst="rect">
            <a:avLst/>
          </a:prstGeom>
          <a:noFill/>
        </p:spPr>
        <p:txBody>
          <a:bodyPr wrap="square" rtlCol="0">
            <a:spAutoFit/>
          </a:bodyPr>
          <a:lstStyle/>
          <a:p>
            <a:pPr fontAlgn="auto">
              <a:spcBef>
                <a:spcPts val="0"/>
              </a:spcBef>
              <a:spcAft>
                <a:spcPts val="0"/>
              </a:spcAft>
            </a:pPr>
            <a:r>
              <a:rPr lang="en-US" sz="1200" dirty="0">
                <a:solidFill>
                  <a:srgbClr val="566057"/>
                </a:solidFill>
                <a:ea typeface="Calibri" charset="0"/>
                <a:cs typeface="Calibri" charset="0"/>
              </a:rPr>
              <a:t>Percent </a:t>
            </a:r>
            <a:r>
              <a:rPr lang="en-US" sz="1200">
                <a:solidFill>
                  <a:srgbClr val="566057"/>
                </a:solidFill>
                <a:ea typeface="Calibri" charset="0"/>
                <a:cs typeface="Calibri" charset="0"/>
              </a:rPr>
              <a:t>who </a:t>
            </a:r>
            <a:r>
              <a:rPr lang="en-US" sz="1200" smtClean="0">
                <a:solidFill>
                  <a:srgbClr val="566057"/>
                </a:solidFill>
                <a:ea typeface="Calibri" charset="0"/>
                <a:cs typeface="Calibri" charset="0"/>
              </a:rPr>
              <a:t>were </a:t>
            </a:r>
            <a:r>
              <a:rPr lang="en-US" sz="1200" dirty="0" smtClean="0">
                <a:solidFill>
                  <a:srgbClr val="566057"/>
                </a:solidFill>
                <a:ea typeface="Calibri" charset="0"/>
                <a:cs typeface="Calibri" charset="0"/>
              </a:rPr>
              <a:t/>
            </a:r>
            <a:br>
              <a:rPr lang="en-US" sz="1200" dirty="0" smtClean="0">
                <a:solidFill>
                  <a:srgbClr val="566057"/>
                </a:solidFill>
                <a:ea typeface="Calibri" charset="0"/>
                <a:cs typeface="Calibri" charset="0"/>
              </a:rPr>
            </a:br>
            <a:r>
              <a:rPr lang="en-US" sz="1200" dirty="0" smtClean="0">
                <a:solidFill>
                  <a:srgbClr val="566057"/>
                </a:solidFill>
                <a:ea typeface="Calibri" charset="0"/>
                <a:cs typeface="Calibri" charset="0"/>
              </a:rPr>
              <a:t>somewhat or very satisfied</a:t>
            </a:r>
            <a:endParaRPr lang="en-US" sz="1200" dirty="0">
              <a:solidFill>
                <a:srgbClr val="566057"/>
              </a:solidFill>
              <a:ea typeface="Calibri" charset="0"/>
              <a:cs typeface="Calibri" charset="0"/>
            </a:endParaRPr>
          </a:p>
        </p:txBody>
      </p:sp>
      <p:pic>
        <p:nvPicPr>
          <p:cNvPr id="16" name="Picture 15"/>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18" name="Text Box 5"/>
          <p:cNvSpPr txBox="1">
            <a:spLocks noChangeArrowheads="1"/>
          </p:cNvSpPr>
          <p:nvPr/>
        </p:nvSpPr>
        <p:spPr bwMode="auto">
          <a:xfrm>
            <a:off x="-1429" y="6406284"/>
            <a:ext cx="6960730" cy="430887"/>
          </a:xfrm>
          <a:prstGeom prst="rect">
            <a:avLst/>
          </a:prstGeom>
          <a:noFill/>
          <a:ln w="9525">
            <a:noFill/>
            <a:miter lim="800000"/>
            <a:headEnd/>
            <a:tailEnd/>
          </a:ln>
        </p:spPr>
        <p:txBody>
          <a:bodyPr wrap="square" anchor="b" anchorCtr="0">
            <a:spAutoFit/>
          </a:bodyPr>
          <a:lstStyle/>
          <a:p>
            <a:r>
              <a:rPr lang="en-US" sz="1100" dirty="0" smtClean="0">
                <a:solidFill>
                  <a:srgbClr val="566057"/>
                </a:solidFill>
                <a:latin typeface="Calibri Light" charset="0"/>
                <a:ea typeface="Calibri Light" charset="0"/>
                <a:cs typeface="Calibri Light" charset="0"/>
              </a:rPr>
              <a:t>Source</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M. </a:t>
            </a:r>
            <a:r>
              <a:rPr lang="en-US" sz="1100" dirty="0" err="1">
                <a:solidFill>
                  <a:srgbClr val="566057"/>
                </a:solidFill>
                <a:latin typeface="Calibri Light" charset="0"/>
                <a:ea typeface="Calibri Light" charset="0"/>
                <a:cs typeface="Calibri Light" charset="0"/>
              </a:rPr>
              <a:t>Gunja</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S. </a:t>
            </a:r>
            <a:r>
              <a:rPr lang="en-US" sz="1100" dirty="0">
                <a:solidFill>
                  <a:srgbClr val="566057"/>
                </a:solidFill>
                <a:latin typeface="Calibri Light" charset="0"/>
                <a:ea typeface="Calibri Light" charset="0"/>
                <a:cs typeface="Calibri Light" charset="0"/>
              </a:rPr>
              <a:t>R. Collins, </a:t>
            </a:r>
            <a:r>
              <a:rPr lang="en-US" sz="1100" dirty="0" smtClean="0">
                <a:solidFill>
                  <a:srgbClr val="566057"/>
                </a:solidFill>
                <a:latin typeface="Calibri Light" charset="0"/>
                <a:ea typeface="Calibri Light" charset="0"/>
                <a:cs typeface="Calibri Light" charset="0"/>
              </a:rPr>
              <a:t>M. </a:t>
            </a:r>
            <a:r>
              <a:rPr lang="en-US" sz="1100" dirty="0">
                <a:solidFill>
                  <a:srgbClr val="566057"/>
                </a:solidFill>
                <a:latin typeface="Calibri Light" charset="0"/>
                <a:ea typeface="Calibri Light" charset="0"/>
                <a:cs typeface="Calibri Light" charset="0"/>
              </a:rPr>
              <a:t>M. Doty, and </a:t>
            </a:r>
            <a:r>
              <a:rPr lang="en-US" sz="1100" dirty="0" smtClean="0">
                <a:solidFill>
                  <a:srgbClr val="566057"/>
                </a:solidFill>
                <a:latin typeface="Calibri Light" charset="0"/>
                <a:ea typeface="Calibri Light" charset="0"/>
                <a:cs typeface="Calibri Light" charset="0"/>
              </a:rPr>
              <a:t>S. </a:t>
            </a:r>
            <a:r>
              <a:rPr lang="en-US" sz="1100" dirty="0" err="1">
                <a:solidFill>
                  <a:srgbClr val="566057"/>
                </a:solidFill>
                <a:latin typeface="Calibri Light" charset="0"/>
                <a:ea typeface="Calibri Light" charset="0"/>
                <a:cs typeface="Calibri Light" charset="0"/>
              </a:rPr>
              <a:t>Beutel</a:t>
            </a:r>
            <a:r>
              <a:rPr lang="en-US" sz="1100" dirty="0">
                <a:solidFill>
                  <a:srgbClr val="566057"/>
                </a:solidFill>
                <a:latin typeface="Calibri Light" charset="0"/>
                <a:ea typeface="Calibri Light" charset="0"/>
                <a:cs typeface="Calibri Light" charset="0"/>
              </a:rPr>
              <a:t>, </a:t>
            </a:r>
            <a:r>
              <a:rPr lang="en-US" sz="1100" i="1" dirty="0">
                <a:solidFill>
                  <a:srgbClr val="566057"/>
                </a:solidFill>
                <a:latin typeface="Calibri Light" charset="0"/>
                <a:ea typeface="Calibri Light" charset="0"/>
                <a:cs typeface="Calibri Light" charset="0"/>
              </a:rPr>
              <a:t>Americans’ Experiences with ACA Marketplace Coverage: Affordability and Provider Network </a:t>
            </a:r>
            <a:r>
              <a:rPr lang="en-US" sz="1100" i="1" dirty="0" smtClean="0">
                <a:solidFill>
                  <a:srgbClr val="566057"/>
                </a:solidFill>
                <a:latin typeface="Calibri Light" charset="0"/>
                <a:ea typeface="Calibri Light" charset="0"/>
                <a:cs typeface="Calibri Light" charset="0"/>
              </a:rPr>
              <a:t>Satisfaction,</a:t>
            </a:r>
            <a:r>
              <a:rPr lang="en-US" sz="1100" dirty="0" smtClean="0">
                <a:solidFill>
                  <a:srgbClr val="566057"/>
                </a:solidFill>
                <a:latin typeface="Calibri Light" charset="0"/>
                <a:ea typeface="Calibri Light" charset="0"/>
                <a:cs typeface="Calibri Light" charset="0"/>
              </a:rPr>
              <a:t> The Commonwealth Fund, July 2016.</a:t>
            </a:r>
            <a:endParaRPr lang="en-US" sz="1100" dirty="0">
              <a:solidFill>
                <a:srgbClr val="566057"/>
              </a:solidFill>
              <a:latin typeface="Calibri Light" charset="0"/>
              <a:ea typeface="Calibri Light" charset="0"/>
              <a:cs typeface="Calibri Light" charset="0"/>
            </a:endParaRPr>
          </a:p>
        </p:txBody>
      </p:sp>
      <p:sp>
        <p:nvSpPr>
          <p:cNvPr id="19" name="Text Box 5"/>
          <p:cNvSpPr txBox="1">
            <a:spLocks noChangeArrowheads="1"/>
          </p:cNvSpPr>
          <p:nvPr/>
        </p:nvSpPr>
        <p:spPr bwMode="auto">
          <a:xfrm>
            <a:off x="-1" y="5792837"/>
            <a:ext cx="9144000" cy="430887"/>
          </a:xfrm>
          <a:prstGeom prst="rect">
            <a:avLst/>
          </a:prstGeom>
          <a:noFill/>
          <a:ln w="9525">
            <a:noFill/>
            <a:miter lim="800000"/>
            <a:headEnd/>
            <a:tailEnd/>
          </a:ln>
        </p:spPr>
        <p:txBody>
          <a:bodyPr wrap="square" anchor="b" anchorCtr="0">
            <a:spAutoFit/>
          </a:bodyPr>
          <a:lstStyle/>
          <a:p>
            <a:pPr fontAlgn="auto">
              <a:spcBef>
                <a:spcPts val="0"/>
              </a:spcBef>
              <a:spcAft>
                <a:spcPts val="0"/>
              </a:spcAft>
            </a:pPr>
            <a:r>
              <a:rPr lang="en-US" sz="1100" dirty="0" smtClean="0">
                <a:solidFill>
                  <a:srgbClr val="566057"/>
                </a:solidFill>
                <a:latin typeface="Calibri Light" charset="0"/>
                <a:ea typeface="Calibri Light" charset="0"/>
                <a:cs typeface="Calibri Light" charset="0"/>
              </a:rPr>
              <a:t>Note: Segments </a:t>
            </a:r>
            <a:r>
              <a:rPr lang="en-US" sz="1100" dirty="0">
                <a:solidFill>
                  <a:srgbClr val="566057"/>
                </a:solidFill>
                <a:latin typeface="Calibri Light" charset="0"/>
                <a:ea typeface="Calibri Light" charset="0"/>
                <a:cs typeface="Calibri Light" charset="0"/>
              </a:rPr>
              <a:t>may not sum to </a:t>
            </a:r>
            <a:r>
              <a:rPr lang="en-US" sz="1100" dirty="0" smtClean="0">
                <a:solidFill>
                  <a:srgbClr val="566057"/>
                </a:solidFill>
                <a:latin typeface="Calibri Light" charset="0"/>
                <a:ea typeface="Calibri Light" charset="0"/>
                <a:cs typeface="Calibri Light" charset="0"/>
              </a:rPr>
              <a:t>100 percent because of </a:t>
            </a:r>
            <a:r>
              <a:rPr lang="en-US" sz="1100" dirty="0">
                <a:solidFill>
                  <a:srgbClr val="566057"/>
                </a:solidFill>
                <a:latin typeface="Calibri Light" charset="0"/>
                <a:ea typeface="Calibri Light" charset="0"/>
                <a:cs typeface="Calibri Light" charset="0"/>
              </a:rPr>
              <a:t>rounding. </a:t>
            </a:r>
          </a:p>
          <a:p>
            <a:r>
              <a:rPr lang="en-US" sz="1100" dirty="0" smtClean="0">
                <a:solidFill>
                  <a:srgbClr val="566057"/>
                </a:solidFill>
                <a:latin typeface="Calibri Light" charset="0"/>
                <a:ea typeface="Calibri Light" charset="0"/>
                <a:cs typeface="Calibri Light" charset="0"/>
              </a:rPr>
              <a:t>Data: </a:t>
            </a:r>
            <a:r>
              <a:rPr lang="en-US" sz="1100" dirty="0">
                <a:solidFill>
                  <a:srgbClr val="566057"/>
                </a:solidFill>
                <a:latin typeface="Calibri Light" charset="0"/>
                <a:ea typeface="Calibri Light" charset="0"/>
                <a:cs typeface="Calibri Light" charset="0"/>
              </a:rPr>
              <a:t>The Commonwealth Fund Affordable Care Act Tracking Survey, </a:t>
            </a:r>
            <a:r>
              <a:rPr lang="en-US" sz="1100" dirty="0" smtClean="0">
                <a:solidFill>
                  <a:srgbClr val="566057"/>
                </a:solidFill>
                <a:latin typeface="Calibri Light" charset="0"/>
                <a:ea typeface="Calibri Light" charset="0"/>
                <a:cs typeface="Calibri Light" charset="0"/>
              </a:rPr>
              <a:t>February–April 2016.</a:t>
            </a:r>
            <a:endParaRPr lang="en-US" sz="1100" dirty="0">
              <a:solidFill>
                <a:srgbClr val="566057"/>
              </a:solidFill>
              <a:latin typeface="Calibri Light" charset="0"/>
              <a:ea typeface="Calibri Light" charset="0"/>
              <a:cs typeface="Calibri Light" charset="0"/>
            </a:endParaRPr>
          </a:p>
        </p:txBody>
      </p:sp>
      <p:sp>
        <p:nvSpPr>
          <p:cNvPr id="20" name="TextBox 19"/>
          <p:cNvSpPr txBox="1"/>
          <p:nvPr/>
        </p:nvSpPr>
        <p:spPr>
          <a:xfrm>
            <a:off x="0" y="1076218"/>
            <a:ext cx="9144000" cy="615553"/>
          </a:xfrm>
          <a:prstGeom prst="rect">
            <a:avLst/>
          </a:prstGeom>
          <a:solidFill>
            <a:schemeClr val="accent5"/>
          </a:solidFill>
        </p:spPr>
        <p:txBody>
          <a:bodyPr wrap="square" lIns="731520" rtlCol="0">
            <a:spAutoFit/>
          </a:bodyPr>
          <a:lstStyle/>
          <a:p>
            <a:pPr fontAlgn="auto">
              <a:spcBef>
                <a:spcPts val="0"/>
              </a:spcBef>
              <a:spcAft>
                <a:spcPts val="0"/>
              </a:spcAft>
            </a:pPr>
            <a:r>
              <a:rPr lang="en-US" sz="1700" dirty="0" smtClean="0">
                <a:solidFill>
                  <a:prstClr val="white"/>
                </a:solidFill>
                <a:latin typeface="Calibri" panose="020F0502020204030204" pitchFamily="34" charset="0"/>
                <a:ea typeface="+mn-ea"/>
                <a:cs typeface="Arial" panose="020B0604020202020204" pitchFamily="34" charset="0"/>
              </a:rPr>
              <a:t>Since you switched/gained your insurance, how satisfied are you with the doctors covered by your new insurance?</a:t>
            </a:r>
            <a:endParaRPr lang="en-US" sz="1700" dirty="0">
              <a:solidFill>
                <a:prstClr val="white"/>
              </a:solidFill>
              <a:latin typeface="Calibri" panose="020F0502020204030204" pitchFamily="34" charset="0"/>
              <a:ea typeface="+mn-ea"/>
              <a:cs typeface="Arial" panose="020B0604020202020204" pitchFamily="34" charset="0"/>
            </a:endParaRPr>
          </a:p>
        </p:txBody>
      </p:sp>
      <p:pic>
        <p:nvPicPr>
          <p:cNvPr id="21" name="Picture 20"/>
          <p:cNvPicPr>
            <a:picLocks noChangeAspect="1"/>
          </p:cNvPicPr>
          <p:nvPr/>
        </p:nvPicPr>
        <p:blipFill>
          <a:blip r:embed="rId6"/>
          <a:stretch>
            <a:fillRect/>
          </a:stretch>
        </p:blipFill>
        <p:spPr>
          <a:xfrm>
            <a:off x="179513" y="1164886"/>
            <a:ext cx="378391" cy="468179"/>
          </a:xfrm>
          <a:prstGeom prst="rect">
            <a:avLst/>
          </a:prstGeom>
        </p:spPr>
      </p:pic>
      <p:sp>
        <p:nvSpPr>
          <p:cNvPr id="24" name="TextBox 23"/>
          <p:cNvSpPr txBox="1"/>
          <p:nvPr/>
        </p:nvSpPr>
        <p:spPr>
          <a:xfrm>
            <a:off x="2685420" y="2232439"/>
            <a:ext cx="1416557" cy="276999"/>
          </a:xfrm>
          <a:prstGeom prst="rect">
            <a:avLst/>
          </a:prstGeom>
          <a:noFill/>
        </p:spPr>
        <p:txBody>
          <a:bodyPr wrap="square" rtlCol="0">
            <a:spAutoFit/>
          </a:bodyPr>
          <a:lstStyle/>
          <a:p>
            <a:pPr fontAlgn="auto">
              <a:spcBef>
                <a:spcPts val="0"/>
              </a:spcBef>
              <a:spcAft>
                <a:spcPts val="0"/>
              </a:spcAft>
            </a:pPr>
            <a:r>
              <a:rPr lang="en-US" sz="1200">
                <a:solidFill>
                  <a:srgbClr val="566057"/>
                </a:solidFill>
                <a:ea typeface="Calibri" charset="0"/>
                <a:cs typeface="Calibri" charset="0"/>
              </a:rPr>
              <a:t>Somewhat </a:t>
            </a:r>
            <a:r>
              <a:rPr lang="en-US" sz="1200" smtClean="0">
                <a:solidFill>
                  <a:srgbClr val="566057"/>
                </a:solidFill>
                <a:ea typeface="Calibri" charset="0"/>
                <a:cs typeface="Calibri" charset="0"/>
              </a:rPr>
              <a:t>satisfied</a:t>
            </a:r>
            <a:endParaRPr lang="en-US" sz="1200" dirty="0">
              <a:solidFill>
                <a:srgbClr val="566057"/>
              </a:solidFill>
              <a:ea typeface="Calibri" charset="0"/>
              <a:cs typeface="Calibri" charset="0"/>
            </a:endParaRPr>
          </a:p>
        </p:txBody>
      </p:sp>
      <p:sp>
        <p:nvSpPr>
          <p:cNvPr id="25" name="TextBox 24"/>
          <p:cNvSpPr txBox="1"/>
          <p:nvPr/>
        </p:nvSpPr>
        <p:spPr>
          <a:xfrm>
            <a:off x="2685419" y="1965066"/>
            <a:ext cx="1134545" cy="276999"/>
          </a:xfrm>
          <a:prstGeom prst="rect">
            <a:avLst/>
          </a:prstGeom>
          <a:noFill/>
        </p:spPr>
        <p:txBody>
          <a:bodyPr wrap="square" rtlCol="0">
            <a:spAutoFit/>
          </a:bodyPr>
          <a:lstStyle/>
          <a:p>
            <a:pPr fontAlgn="auto">
              <a:spcBef>
                <a:spcPts val="0"/>
              </a:spcBef>
              <a:spcAft>
                <a:spcPts val="0"/>
              </a:spcAft>
            </a:pPr>
            <a:r>
              <a:rPr lang="en-US" sz="1200">
                <a:solidFill>
                  <a:srgbClr val="566057"/>
                </a:solidFill>
                <a:ea typeface="Calibri" charset="0"/>
                <a:cs typeface="Calibri" charset="0"/>
              </a:rPr>
              <a:t>Very </a:t>
            </a:r>
            <a:r>
              <a:rPr lang="en-US" sz="1200" smtClean="0">
                <a:solidFill>
                  <a:srgbClr val="566057"/>
                </a:solidFill>
                <a:ea typeface="Calibri" charset="0"/>
                <a:cs typeface="Calibri" charset="0"/>
              </a:rPr>
              <a:t>satisfied</a:t>
            </a:r>
            <a:endParaRPr lang="en-US" sz="1200" dirty="0">
              <a:solidFill>
                <a:srgbClr val="566057"/>
              </a:solidFill>
              <a:ea typeface="Calibri" charset="0"/>
              <a:cs typeface="Calibri" charset="0"/>
            </a:endParaRPr>
          </a:p>
        </p:txBody>
      </p:sp>
      <p:sp>
        <p:nvSpPr>
          <p:cNvPr id="26" name="Rectangle 25"/>
          <p:cNvSpPr/>
          <p:nvPr/>
        </p:nvSpPr>
        <p:spPr>
          <a:xfrm>
            <a:off x="2582800" y="2321500"/>
            <a:ext cx="118872" cy="118872"/>
          </a:xfrm>
          <a:prstGeom prst="rect">
            <a:avLst/>
          </a:prstGeom>
          <a:solidFill>
            <a:srgbClr val="89B19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050">
              <a:solidFill>
                <a:prstClr val="white"/>
              </a:solidFill>
            </a:endParaRPr>
          </a:p>
        </p:txBody>
      </p:sp>
      <p:sp>
        <p:nvSpPr>
          <p:cNvPr id="27" name="Rectangle 26"/>
          <p:cNvSpPr/>
          <p:nvPr/>
        </p:nvSpPr>
        <p:spPr>
          <a:xfrm>
            <a:off x="2582800" y="2053472"/>
            <a:ext cx="118872" cy="118872"/>
          </a:xfrm>
          <a:prstGeom prst="rect">
            <a:avLst/>
          </a:prstGeom>
          <a:solidFill>
            <a:srgbClr val="00673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050">
              <a:solidFill>
                <a:prstClr val="white"/>
              </a:solidFill>
            </a:endParaRPr>
          </a:p>
        </p:txBody>
      </p:sp>
    </p:spTree>
    <p:extLst>
      <p:ext uri="{BB962C8B-B14F-4D97-AF65-F5344CB8AC3E}">
        <p14:creationId xmlns:p14="http://schemas.microsoft.com/office/powerpoint/2010/main" val="3756908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1384995"/>
          </a:xfrm>
        </p:spPr>
        <p:txBody>
          <a:bodyPr/>
          <a:lstStyle/>
          <a:p>
            <a:r>
              <a:rPr lang="en-US" sz="2800" kern="0" dirty="0">
                <a:solidFill>
                  <a:srgbClr val="566057"/>
                </a:solidFill>
                <a:latin typeface="Calibri" panose="020F0502020204030204" pitchFamily="34" charset="0"/>
                <a:ea typeface="ＭＳ Ｐゴシック"/>
              </a:rPr>
              <a:t>Exhibit 10. Looking </a:t>
            </a:r>
            <a:r>
              <a:rPr lang="en-US" sz="2800" kern="0" dirty="0" smtClean="0">
                <a:solidFill>
                  <a:srgbClr val="566057"/>
                </a:solidFill>
                <a:latin typeface="Calibri" panose="020F0502020204030204" pitchFamily="34" charset="0"/>
                <a:ea typeface="ＭＳ Ｐゴシック"/>
              </a:rPr>
              <a:t>Ahead</a:t>
            </a:r>
            <a:r>
              <a:rPr lang="en-US" sz="2800" b="1" dirty="0" smtClean="0">
                <a:latin typeface="Calibri" panose="020F0502020204030204" pitchFamily="34" charset="0"/>
              </a:rPr>
              <a:t/>
            </a:r>
            <a:br>
              <a:rPr lang="en-US" sz="2800" b="1" dirty="0" smtClean="0">
                <a:latin typeface="Calibri" panose="020F0502020204030204" pitchFamily="34" charset="0"/>
              </a:rPr>
            </a:br>
            <a:r>
              <a:rPr lang="en-US" sz="2800" b="1" dirty="0" smtClean="0">
                <a:latin typeface="Calibri" panose="020F0502020204030204" pitchFamily="34" charset="0"/>
              </a:rPr>
              <a:t/>
            </a:r>
            <a:br>
              <a:rPr lang="en-US" sz="2800" b="1" dirty="0" smtClean="0">
                <a:latin typeface="Calibri" panose="020F0502020204030204" pitchFamily="34" charset="0"/>
              </a:rPr>
            </a:br>
            <a:endParaRPr lang="en-US" sz="2800" b="1" dirty="0">
              <a:latin typeface="Calibri" panose="020F0502020204030204" pitchFamily="34" charset="0"/>
            </a:endParaRPr>
          </a:p>
        </p:txBody>
      </p:sp>
      <p:sp>
        <p:nvSpPr>
          <p:cNvPr id="4" name="Content Placeholder 3"/>
          <p:cNvSpPr>
            <a:spLocks noGrp="1"/>
          </p:cNvSpPr>
          <p:nvPr>
            <p:ph idx="1"/>
          </p:nvPr>
        </p:nvSpPr>
        <p:spPr>
          <a:xfrm>
            <a:off x="533400" y="632120"/>
            <a:ext cx="8229600" cy="5562600"/>
          </a:xfrm>
        </p:spPr>
        <p:txBody>
          <a:bodyPr/>
          <a:lstStyle/>
          <a:p>
            <a:r>
              <a:rPr lang="en-US" dirty="0" smtClean="0">
                <a:latin typeface="Calibri" panose="020F0502020204030204" pitchFamily="34" charset="0"/>
              </a:rPr>
              <a:t>Kaiser Family Foundation analysis of preliminary rate requests in 14 large cities finds a weighted average increase of 10 percent.</a:t>
            </a:r>
          </a:p>
          <a:p>
            <a:pPr marL="0" indent="0">
              <a:buNone/>
            </a:pPr>
            <a:endParaRPr lang="en-US" dirty="0" smtClean="0">
              <a:latin typeface="Calibri" panose="020F0502020204030204" pitchFamily="34" charset="0"/>
            </a:endParaRPr>
          </a:p>
          <a:p>
            <a:r>
              <a:rPr lang="en-US" dirty="0">
                <a:latin typeface="Calibri" panose="020F0502020204030204" pitchFamily="34" charset="0"/>
              </a:rPr>
              <a:t>M</a:t>
            </a:r>
            <a:r>
              <a:rPr lang="en-US" dirty="0" smtClean="0">
                <a:latin typeface="Calibri" panose="020F0502020204030204" pitchFamily="34" charset="0"/>
              </a:rPr>
              <a:t>ost marketplace enrollees won’t pay large increases in 2017.</a:t>
            </a:r>
          </a:p>
          <a:p>
            <a:pPr lvl="1"/>
            <a:r>
              <a:rPr lang="en-US" dirty="0" smtClean="0">
                <a:latin typeface="Calibri" panose="020F0502020204030204" pitchFamily="34" charset="0"/>
              </a:rPr>
              <a:t>Premium requests are subject to review by state regulators;</a:t>
            </a:r>
          </a:p>
          <a:p>
            <a:pPr lvl="1"/>
            <a:r>
              <a:rPr lang="en-US" dirty="0" smtClean="0">
                <a:latin typeface="Calibri" panose="020F0502020204030204" pitchFamily="34" charset="0"/>
              </a:rPr>
              <a:t>84 percent of enrollees  receive premium tax credits;</a:t>
            </a:r>
          </a:p>
          <a:p>
            <a:pPr lvl="1"/>
            <a:r>
              <a:rPr lang="en-US" dirty="0" smtClean="0">
                <a:latin typeface="Calibri" panose="020F0502020204030204" pitchFamily="34" charset="0"/>
              </a:rPr>
              <a:t>More than 40 percent switch plans during open enrollment;</a:t>
            </a:r>
          </a:p>
          <a:p>
            <a:pPr lvl="1"/>
            <a:r>
              <a:rPr lang="en-US" dirty="0" smtClean="0">
                <a:latin typeface="Calibri" panose="020F0502020204030204" pitchFamily="34" charset="0"/>
              </a:rPr>
              <a:t>In 2016, premiums rose only 4% on average for those with tax credits. </a:t>
            </a:r>
          </a:p>
          <a:p>
            <a:pPr marL="0" indent="0">
              <a:buNone/>
            </a:pPr>
            <a:endParaRPr lang="en-US" dirty="0">
              <a:latin typeface="Calibri" panose="020F0502020204030204" pitchFamily="34" charset="0"/>
            </a:endParaRPr>
          </a:p>
          <a:p>
            <a:r>
              <a:rPr lang="en-US" dirty="0" smtClean="0">
                <a:latin typeface="Calibri" panose="020F0502020204030204" pitchFamily="34" charset="0"/>
              </a:rPr>
              <a:t>Cautionary notes for policy makers. </a:t>
            </a:r>
          </a:p>
          <a:p>
            <a:pPr lvl="1"/>
            <a:r>
              <a:rPr lang="en-US" dirty="0">
                <a:latin typeface="Calibri" panose="020F0502020204030204" pitchFamily="34" charset="0"/>
              </a:rPr>
              <a:t>A</a:t>
            </a:r>
            <a:r>
              <a:rPr lang="en-US" dirty="0" smtClean="0">
                <a:latin typeface="Calibri" panose="020F0502020204030204" pitchFamily="34" charset="0"/>
              </a:rPr>
              <a:t>s income rises, enrollees pay higher premiums, out of pocket costs;</a:t>
            </a:r>
          </a:p>
          <a:p>
            <a:pPr lvl="1"/>
            <a:r>
              <a:rPr lang="en-US" dirty="0" smtClean="0">
                <a:latin typeface="Calibri" panose="020F0502020204030204" pitchFamily="34" charset="0"/>
              </a:rPr>
              <a:t>Affordability concerns are the most oft-cited reason for not enrolling;</a:t>
            </a:r>
          </a:p>
          <a:p>
            <a:pPr lvl="1"/>
            <a:r>
              <a:rPr lang="en-US" dirty="0" smtClean="0">
                <a:latin typeface="Calibri" panose="020F0502020204030204" pitchFamily="34" charset="0"/>
              </a:rPr>
              <a:t>House v. Burwell case puts cost sharing reductions at risk.</a:t>
            </a:r>
          </a:p>
          <a:p>
            <a:endParaRPr lang="en-US" dirty="0">
              <a:latin typeface="Calibri" panose="020F0502020204030204" pitchFamily="34" charset="0"/>
            </a:endParaRPr>
          </a:p>
          <a:p>
            <a:r>
              <a:rPr lang="en-US" dirty="0" smtClean="0">
                <a:latin typeface="Calibri" panose="020F0502020204030204" pitchFamily="34" charset="0"/>
              </a:rPr>
              <a:t>Policy adjustments will be needed to ensure consumers can afford both the insurance and health care they need over time.</a:t>
            </a:r>
          </a:p>
          <a:p>
            <a:pPr marL="0" indent="0">
              <a:buNone/>
            </a:pPr>
            <a:endParaRPr lang="en-US" dirty="0" smtClean="0">
              <a:latin typeface="Calibri" panose="020F0502020204030204" pitchFamily="34" charset="0"/>
            </a:endParaRPr>
          </a:p>
          <a:p>
            <a:endParaRPr lang="en-US" dirty="0">
              <a:latin typeface="Calibri" panose="020F0502020204030204" pitchFamily="34" charset="0"/>
            </a:endParaRPr>
          </a:p>
        </p:txBody>
      </p:sp>
    </p:spTree>
    <p:extLst>
      <p:ext uri="{BB962C8B-B14F-4D97-AF65-F5344CB8AC3E}">
        <p14:creationId xmlns:p14="http://schemas.microsoft.com/office/powerpoint/2010/main" val="2112245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6" name="Title 4"/>
          <p:cNvSpPr txBox="1">
            <a:spLocks/>
          </p:cNvSpPr>
          <p:nvPr/>
        </p:nvSpPr>
        <p:spPr bwMode="auto">
          <a:xfrm>
            <a:off x="2822" y="96171"/>
            <a:ext cx="914400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spAutoFit/>
          </a:bodyPr>
          <a:lstStyle>
            <a:lvl1pPr algn="l" rtl="0" eaLnBrk="1" fontAlgn="base" hangingPunct="1">
              <a:lnSpc>
                <a:spcPts val="3000"/>
              </a:lnSpc>
              <a:spcBef>
                <a:spcPct val="0"/>
              </a:spcBef>
              <a:spcAft>
                <a:spcPct val="0"/>
              </a:spcAft>
              <a:defRPr sz="2800" b="0" i="0" kern="1200">
                <a:solidFill>
                  <a:schemeClr val="tx1"/>
                </a:solidFill>
                <a:latin typeface="Calibri" charset="0"/>
                <a:ea typeface="Calibri" charset="0"/>
                <a:cs typeface="Calibri" charset="0"/>
              </a:defRPr>
            </a:lvl1pPr>
            <a:lvl2pPr algn="l" rtl="0" eaLnBrk="1" fontAlgn="base" hangingPunct="1">
              <a:spcBef>
                <a:spcPct val="0"/>
              </a:spcBef>
              <a:spcAft>
                <a:spcPct val="0"/>
              </a:spcAft>
              <a:defRPr sz="3600">
                <a:solidFill>
                  <a:schemeClr val="tx1"/>
                </a:solidFill>
                <a:latin typeface="Georgia" charset="0"/>
                <a:ea typeface="ＭＳ Ｐゴシック" charset="-128"/>
              </a:defRPr>
            </a:lvl2pPr>
            <a:lvl3pPr algn="l" rtl="0" eaLnBrk="1" fontAlgn="base" hangingPunct="1">
              <a:spcBef>
                <a:spcPct val="0"/>
              </a:spcBef>
              <a:spcAft>
                <a:spcPct val="0"/>
              </a:spcAft>
              <a:defRPr sz="3600">
                <a:solidFill>
                  <a:schemeClr val="tx1"/>
                </a:solidFill>
                <a:latin typeface="Georgia" charset="0"/>
                <a:ea typeface="ＭＳ Ｐゴシック" charset="-128"/>
              </a:defRPr>
            </a:lvl3pPr>
            <a:lvl4pPr algn="l" rtl="0" eaLnBrk="1" fontAlgn="base" hangingPunct="1">
              <a:spcBef>
                <a:spcPct val="0"/>
              </a:spcBef>
              <a:spcAft>
                <a:spcPct val="0"/>
              </a:spcAft>
              <a:defRPr sz="3600">
                <a:solidFill>
                  <a:schemeClr val="tx1"/>
                </a:solidFill>
                <a:latin typeface="Georgia" charset="0"/>
                <a:ea typeface="ＭＳ Ｐゴシック" charset="-128"/>
              </a:defRPr>
            </a:lvl4pPr>
            <a:lvl5pPr algn="l" rtl="0" eaLnBrk="1" fontAlgn="base" hangingPunct="1">
              <a:spcBef>
                <a:spcPct val="0"/>
              </a:spcBef>
              <a:spcAft>
                <a:spcPct val="0"/>
              </a:spcAft>
              <a:defRPr sz="3600">
                <a:solidFill>
                  <a:schemeClr val="tx1"/>
                </a:solidFill>
                <a:latin typeface="Georgia" charset="0"/>
                <a:ea typeface="ＭＳ Ｐゴシック" charset="-128"/>
              </a:defRPr>
            </a:lvl5pPr>
            <a:lvl6pPr marL="457200" algn="ctr" rtl="0" eaLnBrk="1" fontAlgn="base" hangingPunct="1">
              <a:spcBef>
                <a:spcPct val="0"/>
              </a:spcBef>
              <a:spcAft>
                <a:spcPct val="0"/>
              </a:spcAft>
              <a:defRPr sz="4400">
                <a:solidFill>
                  <a:schemeClr val="tx1"/>
                </a:solidFill>
                <a:latin typeface="Trebuchet MS" charset="0"/>
                <a:ea typeface="ＭＳ Ｐゴシック" charset="-128"/>
              </a:defRPr>
            </a:lvl6pPr>
            <a:lvl7pPr marL="914400" algn="ctr" rtl="0" eaLnBrk="1" fontAlgn="base" hangingPunct="1">
              <a:spcBef>
                <a:spcPct val="0"/>
              </a:spcBef>
              <a:spcAft>
                <a:spcPct val="0"/>
              </a:spcAft>
              <a:defRPr sz="4400">
                <a:solidFill>
                  <a:schemeClr val="tx1"/>
                </a:solidFill>
                <a:latin typeface="Trebuchet MS" charset="0"/>
                <a:ea typeface="ＭＳ Ｐゴシック" charset="-128"/>
              </a:defRPr>
            </a:lvl7pPr>
            <a:lvl8pPr marL="1371600" algn="ctr" rtl="0" eaLnBrk="1" fontAlgn="base" hangingPunct="1">
              <a:spcBef>
                <a:spcPct val="0"/>
              </a:spcBef>
              <a:spcAft>
                <a:spcPct val="0"/>
              </a:spcAft>
              <a:defRPr sz="4400">
                <a:solidFill>
                  <a:schemeClr val="tx1"/>
                </a:solidFill>
                <a:latin typeface="Trebuchet MS" charset="0"/>
                <a:ea typeface="ＭＳ Ｐゴシック" charset="-128"/>
              </a:defRPr>
            </a:lvl8pPr>
            <a:lvl9pPr marL="1828800" algn="ctr" rtl="0" eaLnBrk="1" fontAlgn="base" hangingPunct="1">
              <a:spcBef>
                <a:spcPct val="0"/>
              </a:spcBef>
              <a:spcAft>
                <a:spcPct val="0"/>
              </a:spcAft>
              <a:defRPr sz="4400">
                <a:solidFill>
                  <a:schemeClr val="tx1"/>
                </a:solidFill>
                <a:latin typeface="Trebuchet MS" charset="0"/>
                <a:ea typeface="ＭＳ Ｐゴシック" charset="-128"/>
              </a:defRPr>
            </a:lvl9pPr>
          </a:lstStyle>
          <a:p>
            <a:pPr marL="0" marR="0" lvl="0" indent="0" defTabSz="914400" rtl="0" eaLnBrk="1" fontAlgn="base" latinLnBrk="0" hangingPunct="1">
              <a:lnSpc>
                <a:spcPts val="3000"/>
              </a:lnSpc>
              <a:spcBef>
                <a:spcPct val="0"/>
              </a:spcBef>
              <a:spcAft>
                <a:spcPct val="0"/>
              </a:spcAft>
              <a:buClrTx/>
              <a:buSzTx/>
              <a:buFontTx/>
              <a:buNone/>
              <a:tabLst/>
              <a:defRPr/>
            </a:pPr>
            <a:r>
              <a:rPr kumimoji="0" lang="en-US" sz="2800" b="0" i="0" u="none" strike="noStrike" kern="0" cap="none" spc="0" normalizeH="0" noProof="0" dirty="0" smtClean="0">
                <a:ln>
                  <a:noFill/>
                </a:ln>
                <a:solidFill>
                  <a:srgbClr val="566057"/>
                </a:solidFill>
                <a:effectLst/>
                <a:uLnTx/>
                <a:uFillTx/>
                <a:latin typeface="Calibri" charset="0"/>
                <a:ea typeface="ＭＳ Ｐゴシック"/>
              </a:rPr>
              <a:t> </a:t>
            </a:r>
            <a:r>
              <a:rPr lang="en-US" kern="0" dirty="0" smtClean="0">
                <a:solidFill>
                  <a:srgbClr val="566057"/>
                </a:solidFill>
                <a:ea typeface="ＭＳ Ｐゴシック"/>
              </a:rPr>
              <a:t>Survey Methodology </a:t>
            </a:r>
            <a:endParaRPr kumimoji="0" lang="en-US" sz="2800" b="0" i="0" u="none" strike="noStrike" kern="1200" cap="none" spc="0" normalizeH="0" baseline="0" noProof="0" dirty="0">
              <a:ln>
                <a:noFill/>
              </a:ln>
              <a:solidFill>
                <a:srgbClr val="566057"/>
              </a:solidFill>
              <a:effectLst/>
              <a:uLnTx/>
              <a:uFillTx/>
              <a:latin typeface="Calibri" charset="0"/>
            </a:endParaRPr>
          </a:p>
        </p:txBody>
      </p:sp>
      <p:sp>
        <p:nvSpPr>
          <p:cNvPr id="9" name="Content Placeholder 2"/>
          <p:cNvSpPr>
            <a:spLocks noGrp="1"/>
          </p:cNvSpPr>
          <p:nvPr>
            <p:ph idx="1"/>
          </p:nvPr>
        </p:nvSpPr>
        <p:spPr>
          <a:xfrm>
            <a:off x="381000" y="730390"/>
            <a:ext cx="8166100" cy="5410200"/>
          </a:xfrm>
        </p:spPr>
        <p:txBody>
          <a:bodyPr/>
          <a:lstStyle/>
          <a:p>
            <a:r>
              <a:rPr lang="en-US" dirty="0" smtClean="0">
                <a:latin typeface="Calibri" panose="020F0502020204030204" pitchFamily="34" charset="0"/>
                <a:cs typeface="Arial" panose="020B0604020202020204" pitchFamily="34" charset="0"/>
              </a:rPr>
              <a:t>Conducted by SSRS from February 2, 2016 to April 5, 2016.</a:t>
            </a:r>
          </a:p>
          <a:p>
            <a:r>
              <a:rPr lang="en-US" dirty="0" smtClean="0">
                <a:latin typeface="Calibri" panose="020F0502020204030204" pitchFamily="34" charset="0"/>
                <a:cs typeface="Arial" panose="020B0604020202020204" pitchFamily="34" charset="0"/>
              </a:rPr>
              <a:t>15-minute telephone interviews in English and Spanish, among a random, nationally representative sample of 4,802 adults ages 19 to 64, living in the United States; 1,496 interviews were on landlines and 3,306 on cellular phones. </a:t>
            </a:r>
          </a:p>
          <a:p>
            <a:r>
              <a:rPr lang="en-US" dirty="0" smtClean="0">
                <a:latin typeface="Calibri" panose="020F0502020204030204" pitchFamily="34" charset="0"/>
                <a:cs typeface="Arial" panose="020B0604020202020204" pitchFamily="34" charset="0"/>
              </a:rPr>
              <a:t>Sample was designed to increase likelihood of surveying respondents eligible for new coverage options under the ACA</a:t>
            </a:r>
            <a:r>
              <a:rPr lang="en-US" dirty="0">
                <a:latin typeface="Calibri" panose="020F0502020204030204" pitchFamily="34" charset="0"/>
                <a:cs typeface="Arial" panose="020B0604020202020204" pitchFamily="34" charset="0"/>
              </a:rPr>
              <a:t> </a:t>
            </a:r>
            <a:r>
              <a:rPr lang="en-US" dirty="0" smtClean="0">
                <a:latin typeface="Calibri" panose="020F0502020204030204" pitchFamily="34" charset="0"/>
                <a:cs typeface="Arial" panose="020B0604020202020204" pitchFamily="34" charset="0"/>
              </a:rPr>
              <a:t>in the following ways: </a:t>
            </a:r>
          </a:p>
          <a:p>
            <a:pPr lvl="1"/>
            <a:r>
              <a:rPr lang="en-US" dirty="0" smtClean="0">
                <a:latin typeface="Calibri" panose="020F0502020204030204" pitchFamily="34" charset="0"/>
                <a:cs typeface="Arial" panose="020B0604020202020204" pitchFamily="34" charset="0"/>
              </a:rPr>
              <a:t>SSRS re-contacted households </a:t>
            </a:r>
            <a:r>
              <a:rPr lang="en-US" dirty="0">
                <a:latin typeface="Calibri" panose="020F0502020204030204" pitchFamily="34" charset="0"/>
              </a:rPr>
              <a:t>reached through their omnibus survey of adults </a:t>
            </a:r>
            <a:r>
              <a:rPr lang="en-US" dirty="0" smtClean="0">
                <a:latin typeface="Calibri" panose="020F0502020204030204" pitchFamily="34" charset="0"/>
              </a:rPr>
              <a:t>who </a:t>
            </a:r>
            <a:r>
              <a:rPr lang="en-US" dirty="0">
                <a:latin typeface="Calibri" panose="020F0502020204030204" pitchFamily="34" charset="0"/>
              </a:rPr>
              <a:t>were uninsured, had individual coverage, had a marketplace plan, or had public insurance</a:t>
            </a:r>
            <a:r>
              <a:rPr lang="en-US" dirty="0" smtClean="0">
                <a:latin typeface="Calibri" panose="020F0502020204030204" pitchFamily="34" charset="0"/>
                <a:cs typeface="Arial" panose="020B0604020202020204" pitchFamily="34" charset="0"/>
              </a:rPr>
              <a:t>. </a:t>
            </a:r>
          </a:p>
          <a:p>
            <a:pPr lvl="1"/>
            <a:r>
              <a:rPr lang="en-US" dirty="0" smtClean="0">
                <a:latin typeface="Calibri" panose="020F0502020204030204" pitchFamily="34" charset="0"/>
                <a:cs typeface="Arial" panose="020B0604020202020204" pitchFamily="34" charset="0"/>
              </a:rPr>
              <a:t>Stratified Random Digit Dial sample</a:t>
            </a:r>
          </a:p>
          <a:p>
            <a:r>
              <a:rPr lang="en-US" dirty="0" smtClean="0">
                <a:latin typeface="Calibri" panose="020F0502020204030204" pitchFamily="34" charset="0"/>
                <a:cs typeface="Arial" panose="020B0604020202020204" pitchFamily="34" charset="0"/>
              </a:rPr>
              <a:t>Data weighted </a:t>
            </a:r>
            <a:r>
              <a:rPr lang="en-US" dirty="0">
                <a:latin typeface="Calibri" panose="020F0502020204030204" pitchFamily="34" charset="0"/>
                <a:cs typeface="Arial" panose="020B0604020202020204" pitchFamily="34" charset="0"/>
              </a:rPr>
              <a:t>to the U.S. 19-to-64 adult population by age, gender, race/ethnicity, household size, geographic area, and population density and to correct for stratified sample design, the use of re-contacted respondents, overlapping landline and cellular phone sample frames, and disproportionate nonresponse that might bias results</a:t>
            </a:r>
            <a:r>
              <a:rPr lang="en-US" dirty="0" smtClean="0">
                <a:latin typeface="Calibri" panose="020F0502020204030204" pitchFamily="34" charset="0"/>
                <a:cs typeface="Arial" panose="020B0604020202020204" pitchFamily="34" charset="0"/>
              </a:rPr>
              <a:t>.</a:t>
            </a:r>
          </a:p>
          <a:p>
            <a:r>
              <a:rPr lang="en-US" dirty="0" smtClean="0">
                <a:latin typeface="Calibri" panose="020F0502020204030204" pitchFamily="34" charset="0"/>
                <a:cs typeface="Arial" panose="020B0604020202020204" pitchFamily="34" charset="0"/>
              </a:rPr>
              <a:t>Overall margin of sampling error of +/-2.0 percentage points at the 95 percent confidence level. </a:t>
            </a:r>
          </a:p>
        </p:txBody>
      </p:sp>
    </p:spTree>
    <p:extLst>
      <p:ext uri="{BB962C8B-B14F-4D97-AF65-F5344CB8AC3E}">
        <p14:creationId xmlns:p14="http://schemas.microsoft.com/office/powerpoint/2010/main" val="635565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76200"/>
            <a:ext cx="9144000" cy="426720"/>
          </a:xfrm>
        </p:spPr>
        <p:txBody>
          <a:bodyPr anchor="t" anchorCtr="1">
            <a:noAutofit/>
          </a:bodyPr>
          <a:lstStyle/>
          <a:p>
            <a:r>
              <a:rPr lang="en-US" sz="2800" dirty="0" smtClean="0">
                <a:solidFill>
                  <a:schemeClr val="accent5"/>
                </a:solidFill>
                <a:latin typeface="Calibri" panose="020F0502020204030204" pitchFamily="34" charset="0"/>
                <a:cs typeface="Arial" panose="020B0604020202020204" pitchFamily="34" charset="0"/>
              </a:rPr>
              <a:t>Resources and Acknowledgments</a:t>
            </a:r>
            <a:endParaRPr lang="en-US" sz="2800" dirty="0">
              <a:solidFill>
                <a:schemeClr val="accent5"/>
              </a:solidFill>
              <a:latin typeface="Calibri" panose="020F0502020204030204" pitchFamily="34" charset="0"/>
              <a:cs typeface="Arial" panose="020B0604020202020204" pitchFamily="34" charset="0"/>
            </a:endParaRPr>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b="46"/>
          <a:stretch/>
        </p:blipFill>
        <p:spPr bwMode="auto">
          <a:xfrm>
            <a:off x="3792502" y="4032535"/>
            <a:ext cx="1181100"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6" name="TextBox 35"/>
          <p:cNvSpPr txBox="1"/>
          <p:nvPr/>
        </p:nvSpPr>
        <p:spPr>
          <a:xfrm>
            <a:off x="3190522" y="5334000"/>
            <a:ext cx="2438400" cy="553998"/>
          </a:xfrm>
          <a:prstGeom prst="rect">
            <a:avLst/>
          </a:prstGeom>
          <a:noFill/>
        </p:spPr>
        <p:txBody>
          <a:bodyPr wrap="square" rtlCol="0">
            <a:spAutoFit/>
          </a:bodyPr>
          <a:lstStyle/>
          <a:p>
            <a:pPr algn="ctr"/>
            <a:r>
              <a:rPr lang="en-US" sz="1000" b="1" dirty="0" smtClean="0">
                <a:solidFill>
                  <a:prstClr val="black"/>
                </a:solidFill>
                <a:latin typeface="+mn-lt"/>
                <a:cs typeface="Arial" panose="020B0604020202020204" pitchFamily="34" charset="0"/>
              </a:rPr>
              <a:t>Michelle Doty</a:t>
            </a:r>
          </a:p>
          <a:p>
            <a:pPr algn="ctr"/>
            <a:r>
              <a:rPr lang="en-US" sz="1000" b="1" dirty="0" smtClean="0">
                <a:solidFill>
                  <a:prstClr val="black"/>
                </a:solidFill>
                <a:latin typeface="+mn-lt"/>
                <a:cs typeface="Arial" panose="020B0604020202020204" pitchFamily="34" charset="0"/>
              </a:rPr>
              <a:t>Vice President </a:t>
            </a:r>
          </a:p>
          <a:p>
            <a:pPr algn="ctr"/>
            <a:r>
              <a:rPr lang="en-US" sz="1000" b="1" dirty="0" smtClean="0">
                <a:solidFill>
                  <a:prstClr val="black"/>
                </a:solidFill>
                <a:latin typeface="+mn-lt"/>
                <a:cs typeface="Arial" panose="020B0604020202020204" pitchFamily="34" charset="0"/>
              </a:rPr>
              <a:t>Survey Research and Evaluation </a:t>
            </a:r>
          </a:p>
        </p:txBody>
      </p:sp>
      <p:pic>
        <p:nvPicPr>
          <p:cNvPr id="10" name="Picture 9"/>
          <p:cNvPicPr>
            <a:picLocks noChangeAspect="1"/>
          </p:cNvPicPr>
          <p:nvPr/>
        </p:nvPicPr>
        <p:blipFill rotWithShape="1">
          <a:blip r:embed="rId4" cstate="email">
            <a:extLst>
              <a:ext uri="{28A0092B-C50C-407E-A947-70E740481C1C}">
                <a14:useLocalDpi xmlns:a14="http://schemas.microsoft.com/office/drawing/2010/main" val="0"/>
              </a:ext>
            </a:extLst>
          </a:blip>
          <a:srcRect l="9390" t="21158" r="9390" b="24344"/>
          <a:stretch/>
        </p:blipFill>
        <p:spPr>
          <a:xfrm>
            <a:off x="6477000" y="4023984"/>
            <a:ext cx="1219200" cy="1219199"/>
          </a:xfrm>
          <a:prstGeom prst="rect">
            <a:avLst/>
          </a:prstGeom>
        </p:spPr>
      </p:pic>
      <p:sp>
        <p:nvSpPr>
          <p:cNvPr id="5" name="TextBox 4"/>
          <p:cNvSpPr txBox="1"/>
          <p:nvPr/>
        </p:nvSpPr>
        <p:spPr>
          <a:xfrm>
            <a:off x="5897880" y="5334000"/>
            <a:ext cx="2377440" cy="553998"/>
          </a:xfrm>
          <a:prstGeom prst="rect">
            <a:avLst/>
          </a:prstGeom>
          <a:noFill/>
        </p:spPr>
        <p:txBody>
          <a:bodyPr wrap="square" rtlCol="0">
            <a:spAutoFit/>
          </a:bodyPr>
          <a:lstStyle/>
          <a:p>
            <a:pPr algn="ctr"/>
            <a:r>
              <a:rPr lang="en-US" sz="1000" b="1" dirty="0" smtClean="0">
                <a:solidFill>
                  <a:prstClr val="black"/>
                </a:solidFill>
                <a:latin typeface="Arial" panose="020B0604020202020204" pitchFamily="34" charset="0"/>
                <a:cs typeface="Arial" panose="020B0604020202020204" pitchFamily="34" charset="0"/>
              </a:rPr>
              <a:t>Sophie Beutel</a:t>
            </a:r>
          </a:p>
          <a:p>
            <a:pPr algn="ctr"/>
            <a:r>
              <a:rPr lang="en-US" sz="1000" b="1" dirty="0" smtClean="0">
                <a:solidFill>
                  <a:prstClr val="black"/>
                </a:solidFill>
                <a:latin typeface="Arial" panose="020B0604020202020204" pitchFamily="34" charset="0"/>
                <a:cs typeface="Arial" panose="020B0604020202020204" pitchFamily="34" charset="0"/>
              </a:rPr>
              <a:t>Program Associate</a:t>
            </a:r>
          </a:p>
          <a:p>
            <a:pPr algn="ctr"/>
            <a:r>
              <a:rPr lang="en-US" sz="1000" b="1" dirty="0" smtClean="0">
                <a:solidFill>
                  <a:prstClr val="black"/>
                </a:solidFill>
                <a:latin typeface="Arial" panose="020B0604020202020204" pitchFamily="34" charset="0"/>
                <a:cs typeface="Arial" panose="020B0604020202020204" pitchFamily="34" charset="0"/>
              </a:rPr>
              <a:t>Health Care Coverage and Access </a:t>
            </a:r>
          </a:p>
        </p:txBody>
      </p:sp>
      <p:sp>
        <p:nvSpPr>
          <p:cNvPr id="3" name="TextBox 2"/>
          <p:cNvSpPr txBox="1"/>
          <p:nvPr/>
        </p:nvSpPr>
        <p:spPr>
          <a:xfrm>
            <a:off x="190500" y="762000"/>
            <a:ext cx="8686800" cy="3323987"/>
          </a:xfrm>
          <a:prstGeom prst="rect">
            <a:avLst/>
          </a:prstGeom>
          <a:noFill/>
        </p:spPr>
        <p:txBody>
          <a:bodyPr wrap="square" rtlCol="0">
            <a:spAutoFit/>
          </a:bodyPr>
          <a:lstStyle/>
          <a:p>
            <a:r>
              <a:rPr lang="en-US" sz="1050" dirty="0" smtClean="0"/>
              <a:t>M</a:t>
            </a:r>
            <a:r>
              <a:rPr lang="en-US" sz="1050" dirty="0"/>
              <a:t>. Z. Gunja, S. R. Collins, M. M. Doty, and S. Beutel, </a:t>
            </a:r>
            <a:r>
              <a:rPr lang="en-US" sz="1050" i="1" dirty="0"/>
              <a:t>Americans’ Experiences with ACA Marketplace Coverage: Affordability and Provider Network Satisfaction,</a:t>
            </a:r>
            <a:r>
              <a:rPr lang="en-US" sz="1050" dirty="0"/>
              <a:t> The Commonwealth Fund, July 2016. </a:t>
            </a:r>
            <a:r>
              <a:rPr lang="en-US" sz="1050" dirty="0">
                <a:hlinkClick r:id="rId5"/>
              </a:rPr>
              <a:t>http://</a:t>
            </a:r>
            <a:r>
              <a:rPr lang="en-US" sz="1050" dirty="0" smtClean="0">
                <a:hlinkClick r:id="rId5"/>
              </a:rPr>
              <a:t>www.commonwealthfund.org/publications/issue-briefs/2016/jul/affordability-and-network-satisfaction</a:t>
            </a:r>
            <a:endParaRPr lang="en-US" sz="1050" dirty="0" smtClean="0"/>
          </a:p>
          <a:p>
            <a:endParaRPr lang="en-US" sz="1050" dirty="0" smtClean="0"/>
          </a:p>
          <a:p>
            <a:pPr lvl="0"/>
            <a:r>
              <a:rPr lang="en-US" sz="1050" dirty="0"/>
              <a:t>D.C. Radley, D. McCarthy, S.L. Hayes, </a:t>
            </a:r>
            <a:r>
              <a:rPr lang="en-US" sz="1050" i="1" dirty="0"/>
              <a:t>Rising to the Challenge: The Commonwealth Fund Scorecard on Local Health System Performance, 2016</a:t>
            </a:r>
            <a:r>
              <a:rPr lang="en-US" sz="1050" dirty="0"/>
              <a:t>, The Commonwealth Fund, July 2016. </a:t>
            </a:r>
            <a:endParaRPr lang="en-US" sz="1050" dirty="0" smtClean="0"/>
          </a:p>
          <a:p>
            <a:pPr lvl="0"/>
            <a:endParaRPr lang="en-US" sz="1050" dirty="0"/>
          </a:p>
          <a:p>
            <a:r>
              <a:rPr lang="en-US" sz="1050" dirty="0" smtClean="0"/>
              <a:t>S</a:t>
            </a:r>
            <a:r>
              <a:rPr lang="en-US" sz="1050" dirty="0"/>
              <a:t>. R. Collins, M. Gunja, M. M. Doty, and S. Beutel, Americans' Experiences with ACA Marketplace and Medicaid Coverage: Access to Care and Satisfaction, The Commonwealth Fund, May 2016. </a:t>
            </a:r>
            <a:r>
              <a:rPr lang="en-US" sz="1050" dirty="0">
                <a:hlinkClick r:id="rId6"/>
              </a:rPr>
              <a:t>http://</a:t>
            </a:r>
            <a:r>
              <a:rPr lang="en-US" sz="1050" dirty="0" smtClean="0">
                <a:hlinkClick r:id="rId6"/>
              </a:rPr>
              <a:t>www.commonwealthfund.org/publications/issue-briefs/2016/may/aca-tracking-survey-access-to-care-and-satisfaction</a:t>
            </a:r>
            <a:endParaRPr lang="en-US" sz="1050" dirty="0" smtClean="0"/>
          </a:p>
          <a:p>
            <a:endParaRPr lang="en-US" sz="1050" dirty="0"/>
          </a:p>
          <a:p>
            <a:pPr lvl="0"/>
            <a:endParaRPr lang="en-US" sz="1050" dirty="0" smtClean="0"/>
          </a:p>
          <a:p>
            <a:pPr lvl="0"/>
            <a:r>
              <a:rPr lang="en-US" sz="1050" dirty="0" smtClean="0"/>
              <a:t>M</a:t>
            </a:r>
            <a:r>
              <a:rPr lang="en-US" sz="1050" dirty="0"/>
              <a:t>. J. McCue and M. A. Hall, </a:t>
            </a:r>
            <a:r>
              <a:rPr lang="en-US" sz="1050" i="1" dirty="0"/>
              <a:t>Promoting Value for Consumers: Comparing Individual Health Insurance Markets Inside and Outside the ACA’s Exchanges,</a:t>
            </a:r>
            <a:r>
              <a:rPr lang="en-US" sz="1050" dirty="0"/>
              <a:t> The Commonwealth Fund, June 2016. </a:t>
            </a:r>
            <a:r>
              <a:rPr lang="en-US" sz="1050" u="sng" dirty="0">
                <a:hlinkClick r:id="rId7"/>
              </a:rPr>
              <a:t>http://</a:t>
            </a:r>
            <a:r>
              <a:rPr lang="en-US" sz="1050" u="sng" dirty="0" smtClean="0">
                <a:hlinkClick r:id="rId7"/>
              </a:rPr>
              <a:t>www.commonwealthfund.org/publications/issue-briefs/2016/june/insurance-exchanges-promote-value</a:t>
            </a:r>
            <a:endParaRPr lang="en-US" sz="1050" dirty="0"/>
          </a:p>
          <a:p>
            <a:pPr lvl="0"/>
            <a:endParaRPr lang="en-US" sz="1050" dirty="0" smtClean="0"/>
          </a:p>
          <a:p>
            <a:r>
              <a:rPr lang="en-US" sz="1050" dirty="0"/>
              <a:t>J. Gabel, M. Green, A. Call et al., </a:t>
            </a:r>
            <a:r>
              <a:rPr lang="en-US" sz="1050" i="1" dirty="0"/>
              <a:t>Changes in Consumer Cost-Sharing for Health Plans Sold in the ACA's Insurance Marketplaces, 2015 to 2016,</a:t>
            </a:r>
            <a:r>
              <a:rPr lang="en-US" sz="1050" dirty="0"/>
              <a:t> The Commonwealth Fund, May 2016. </a:t>
            </a:r>
            <a:r>
              <a:rPr lang="en-US" sz="1050" u="sng" dirty="0" smtClean="0">
                <a:hlinkClick r:id="rId8"/>
              </a:rPr>
              <a:t>http</a:t>
            </a:r>
            <a:r>
              <a:rPr lang="en-US" sz="1050" u="sng" dirty="0">
                <a:hlinkClick r:id="rId8"/>
              </a:rPr>
              <a:t>://</a:t>
            </a:r>
            <a:r>
              <a:rPr lang="en-US" sz="1050" u="sng" dirty="0" smtClean="0">
                <a:hlinkClick r:id="rId8"/>
              </a:rPr>
              <a:t>www.commonwealthfund.org/publications/issue-briefs/2016/may/cost-sharing-increases</a:t>
            </a:r>
            <a:endParaRPr lang="en-US" sz="1050" dirty="0"/>
          </a:p>
          <a:p>
            <a:endParaRPr lang="en-US" sz="1050" dirty="0" smtClean="0"/>
          </a:p>
          <a:p>
            <a:pPr lvl="0"/>
            <a:r>
              <a:rPr lang="en-US" sz="1050" dirty="0"/>
              <a:t>S. R. Collins, M. Gunja, and S. Beutel, </a:t>
            </a:r>
            <a:r>
              <a:rPr lang="en-US" sz="1050" i="1" dirty="0"/>
              <a:t>How Will the Affordable Care Act's Cost-Sharing Reductions Affect Consumers' Out-of-Pocket Costs in 2016?</a:t>
            </a:r>
            <a:r>
              <a:rPr lang="en-US" sz="1050" dirty="0"/>
              <a:t> The Commonwealth Fund, March 2016</a:t>
            </a:r>
            <a:r>
              <a:rPr lang="en-US" sz="1050" dirty="0" smtClean="0"/>
              <a:t>. </a:t>
            </a:r>
            <a:r>
              <a:rPr lang="en-US" sz="1050" u="sng" dirty="0" smtClean="0">
                <a:hlinkClick r:id="rId9"/>
              </a:rPr>
              <a:t>http</a:t>
            </a:r>
            <a:r>
              <a:rPr lang="en-US" sz="1050" u="sng" dirty="0">
                <a:hlinkClick r:id="rId9"/>
              </a:rPr>
              <a:t>://</a:t>
            </a:r>
            <a:r>
              <a:rPr lang="en-US" sz="1050" u="sng" dirty="0" smtClean="0">
                <a:hlinkClick r:id="rId9"/>
              </a:rPr>
              <a:t>www.commonwealthfund.org/publications/issue-briefs/2016/mar/cost-sharing-reductions</a:t>
            </a:r>
            <a:endParaRPr lang="en-US" sz="1050" dirty="0"/>
          </a:p>
          <a:p>
            <a:pPr lvl="0"/>
            <a:endParaRPr lang="en-US" sz="1050" dirty="0"/>
          </a:p>
        </p:txBody>
      </p:sp>
      <p:sp>
        <p:nvSpPr>
          <p:cNvPr id="11" name="TextBox 10"/>
          <p:cNvSpPr txBox="1"/>
          <p:nvPr/>
        </p:nvSpPr>
        <p:spPr>
          <a:xfrm>
            <a:off x="513644" y="5334000"/>
            <a:ext cx="2362200" cy="553998"/>
          </a:xfrm>
          <a:prstGeom prst="rect">
            <a:avLst/>
          </a:prstGeom>
          <a:noFill/>
        </p:spPr>
        <p:txBody>
          <a:bodyPr wrap="square" rtlCol="0">
            <a:spAutoFit/>
          </a:bodyPr>
          <a:lstStyle/>
          <a:p>
            <a:pPr algn="ctr"/>
            <a:r>
              <a:rPr lang="en-US" sz="1000" b="1" dirty="0" smtClean="0">
                <a:solidFill>
                  <a:prstClr val="black"/>
                </a:solidFill>
                <a:latin typeface="Arial" panose="020B0604020202020204" pitchFamily="34" charset="0"/>
                <a:cs typeface="Arial" panose="020B0604020202020204" pitchFamily="34" charset="0"/>
              </a:rPr>
              <a:t>Munira Gunja</a:t>
            </a:r>
            <a:endParaRPr lang="en-US" sz="1000" b="1" dirty="0">
              <a:solidFill>
                <a:prstClr val="black"/>
              </a:solidFill>
              <a:latin typeface="Arial" panose="020B0604020202020204" pitchFamily="34" charset="0"/>
              <a:cs typeface="Arial" panose="020B0604020202020204" pitchFamily="34" charset="0"/>
            </a:endParaRPr>
          </a:p>
          <a:p>
            <a:pPr algn="ctr"/>
            <a:r>
              <a:rPr lang="en-US" sz="1000" b="1" dirty="0" smtClean="0">
                <a:solidFill>
                  <a:prstClr val="black"/>
                </a:solidFill>
                <a:latin typeface="Arial" panose="020B0604020202020204" pitchFamily="34" charset="0"/>
                <a:cs typeface="Arial" panose="020B0604020202020204" pitchFamily="34" charset="0"/>
              </a:rPr>
              <a:t>Senior Research Associate </a:t>
            </a:r>
          </a:p>
          <a:p>
            <a:pPr algn="ctr"/>
            <a:r>
              <a:rPr lang="en-US" sz="1000" b="1" dirty="0" smtClean="0">
                <a:solidFill>
                  <a:prstClr val="black"/>
                </a:solidFill>
                <a:latin typeface="Arial" panose="020B0604020202020204" pitchFamily="34" charset="0"/>
                <a:cs typeface="Arial" panose="020B0604020202020204" pitchFamily="34" charset="0"/>
              </a:rPr>
              <a:t>Health Care Coverage and Access </a:t>
            </a:r>
            <a:endParaRPr lang="en-US" sz="1000" b="1" dirty="0">
              <a:solidFill>
                <a:prstClr val="black"/>
              </a:solidFill>
              <a:latin typeface="Arial" panose="020B0604020202020204" pitchFamily="34" charset="0"/>
              <a:cs typeface="Arial" panose="020B0604020202020204" pitchFamily="34" charset="0"/>
            </a:endParaRPr>
          </a:p>
        </p:txBody>
      </p:sp>
      <p:pic>
        <p:nvPicPr>
          <p:cNvPr id="4" name="Picture 2" descr="MG"/>
          <p:cNvPicPr>
            <a:picLocks noChangeAspect="1" noChangeArrowheads="1"/>
          </p:cNvPicPr>
          <p:nvPr/>
        </p:nvPicPr>
        <p:blipFill rotWithShape="1">
          <a:blip r:embed="rId10" cstate="email">
            <a:extLst>
              <a:ext uri="{28A0092B-C50C-407E-A947-70E740481C1C}">
                <a14:useLocalDpi xmlns:a14="http://schemas.microsoft.com/office/drawing/2010/main" val="0"/>
              </a:ext>
            </a:extLst>
          </a:blip>
          <a:srcRect/>
          <a:stretch/>
        </p:blipFill>
        <p:spPr bwMode="auto">
          <a:xfrm>
            <a:off x="1100384" y="4001491"/>
            <a:ext cx="118872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9325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7337"/>
            <a:ext cx="8610600" cy="1015663"/>
          </a:xfrm>
        </p:spPr>
        <p:txBody>
          <a:bodyPr/>
          <a:lstStyle/>
          <a:p>
            <a:pPr algn="ctr"/>
            <a:r>
              <a:rPr lang="en-US" sz="2000" b="1" dirty="0" smtClean="0"/>
              <a:t>Exhibit 1. Introduction</a:t>
            </a:r>
            <a:br>
              <a:rPr lang="en-US" sz="2000" b="1" dirty="0" smtClean="0"/>
            </a:br>
            <a:r>
              <a:rPr lang="en-US" sz="2000" b="1" dirty="0" smtClean="0"/>
              <a:t/>
            </a:r>
            <a:br>
              <a:rPr lang="en-US" sz="2000" b="1" dirty="0" smtClean="0"/>
            </a:br>
            <a:endParaRPr lang="en-US" sz="2000" b="1" dirty="0"/>
          </a:p>
        </p:txBody>
      </p:sp>
      <p:sp>
        <p:nvSpPr>
          <p:cNvPr id="4" name="Content Placeholder 3"/>
          <p:cNvSpPr>
            <a:spLocks noGrp="1"/>
          </p:cNvSpPr>
          <p:nvPr>
            <p:ph idx="1"/>
          </p:nvPr>
        </p:nvSpPr>
        <p:spPr>
          <a:xfrm>
            <a:off x="533400" y="632120"/>
            <a:ext cx="8229600" cy="5562600"/>
          </a:xfrm>
        </p:spPr>
        <p:txBody>
          <a:bodyPr/>
          <a:lstStyle/>
          <a:p>
            <a:pPr>
              <a:spcBef>
                <a:spcPts val="0"/>
              </a:spcBef>
            </a:pPr>
            <a:r>
              <a:rPr lang="en-US" dirty="0" smtClean="0">
                <a:latin typeface="+mn-lt"/>
              </a:rPr>
              <a:t>The number of uninsured Americans has fallen by 20 million since 2010.</a:t>
            </a:r>
          </a:p>
          <a:p>
            <a:pPr>
              <a:spcBef>
                <a:spcPts val="0"/>
              </a:spcBef>
            </a:pPr>
            <a:endParaRPr lang="en-US" sz="1600" dirty="0">
              <a:latin typeface="+mn-lt"/>
            </a:endParaRPr>
          </a:p>
          <a:p>
            <a:pPr>
              <a:spcBef>
                <a:spcPts val="0"/>
              </a:spcBef>
            </a:pPr>
            <a:r>
              <a:rPr lang="en-US" dirty="0" smtClean="0">
                <a:latin typeface="+mn-lt"/>
              </a:rPr>
              <a:t>Fewer </a:t>
            </a:r>
            <a:r>
              <a:rPr lang="en-US" dirty="0">
                <a:latin typeface="+mn-lt"/>
              </a:rPr>
              <a:t>people are exposed to the full cost of health care.  </a:t>
            </a:r>
          </a:p>
          <a:p>
            <a:pPr>
              <a:spcBef>
                <a:spcPts val="0"/>
              </a:spcBef>
            </a:pPr>
            <a:endParaRPr lang="en-US" sz="1600" dirty="0" smtClean="0">
              <a:latin typeface="+mn-lt"/>
            </a:endParaRPr>
          </a:p>
          <a:p>
            <a:pPr>
              <a:spcBef>
                <a:spcPts val="0"/>
              </a:spcBef>
            </a:pPr>
            <a:r>
              <a:rPr lang="en-US" dirty="0" smtClean="0">
                <a:latin typeface="+mn-lt"/>
              </a:rPr>
              <a:t>CMS estimates of U.S. health spending show slow-down in growth in consumer out-of</a:t>
            </a:r>
            <a:r>
              <a:rPr lang="en-US" dirty="0">
                <a:latin typeface="+mn-lt"/>
              </a:rPr>
              <a:t>-</a:t>
            </a:r>
            <a:r>
              <a:rPr lang="en-US" dirty="0" smtClean="0">
                <a:latin typeface="+mn-lt"/>
              </a:rPr>
              <a:t>pocket costs </a:t>
            </a:r>
            <a:r>
              <a:rPr lang="en-US" dirty="0">
                <a:latin typeface="+mn-lt"/>
              </a:rPr>
              <a:t>and </a:t>
            </a:r>
            <a:r>
              <a:rPr lang="en-US" dirty="0" smtClean="0">
                <a:latin typeface="+mn-lt"/>
              </a:rPr>
              <a:t>an actual decline </a:t>
            </a:r>
            <a:r>
              <a:rPr lang="en-US" dirty="0">
                <a:latin typeface="+mn-lt"/>
              </a:rPr>
              <a:t>in </a:t>
            </a:r>
            <a:r>
              <a:rPr lang="en-US" dirty="0" smtClean="0">
                <a:latin typeface="+mn-lt"/>
              </a:rPr>
              <a:t>out-of-pocket </a:t>
            </a:r>
            <a:r>
              <a:rPr lang="en-US" dirty="0">
                <a:latin typeface="+mn-lt"/>
              </a:rPr>
              <a:t>costs for hospital </a:t>
            </a:r>
            <a:r>
              <a:rPr lang="en-US" dirty="0" smtClean="0">
                <a:latin typeface="+mn-lt"/>
              </a:rPr>
              <a:t>care, 2013-14.</a:t>
            </a:r>
            <a:endParaRPr lang="en-US" dirty="0">
              <a:latin typeface="+mn-lt"/>
            </a:endParaRPr>
          </a:p>
          <a:p>
            <a:pPr>
              <a:spcBef>
                <a:spcPts val="0"/>
              </a:spcBef>
            </a:pPr>
            <a:endParaRPr lang="en-US" sz="1600" dirty="0" smtClean="0">
              <a:latin typeface="+mn-lt"/>
            </a:endParaRPr>
          </a:p>
          <a:p>
            <a:pPr>
              <a:spcBef>
                <a:spcPts val="0"/>
              </a:spcBef>
            </a:pPr>
            <a:r>
              <a:rPr lang="en-US" dirty="0" smtClean="0">
                <a:latin typeface="+mn-lt"/>
              </a:rPr>
              <a:t>Commonwealth Fund surveys and the federal NHIS find nationwide declines in Americans’ reports of:</a:t>
            </a:r>
          </a:p>
          <a:p>
            <a:pPr lvl="1">
              <a:spcBef>
                <a:spcPts val="0"/>
              </a:spcBef>
            </a:pPr>
            <a:r>
              <a:rPr lang="en-US" dirty="0" smtClean="0">
                <a:latin typeface="+mn-lt"/>
              </a:rPr>
              <a:t>cost-related problems getting needed care,</a:t>
            </a:r>
          </a:p>
          <a:p>
            <a:pPr lvl="1">
              <a:spcBef>
                <a:spcPts val="0"/>
              </a:spcBef>
            </a:pPr>
            <a:r>
              <a:rPr lang="en-US" dirty="0" smtClean="0">
                <a:latin typeface="+mn-lt"/>
              </a:rPr>
              <a:t>problems paying medical bills.  </a:t>
            </a:r>
          </a:p>
          <a:p>
            <a:pPr>
              <a:spcBef>
                <a:spcPts val="0"/>
              </a:spcBef>
            </a:pPr>
            <a:endParaRPr lang="en-US" sz="1600" dirty="0" smtClean="0">
              <a:latin typeface="+mn-lt"/>
            </a:endParaRPr>
          </a:p>
          <a:p>
            <a:pPr>
              <a:spcBef>
                <a:spcPts val="0"/>
              </a:spcBef>
            </a:pPr>
            <a:r>
              <a:rPr lang="en-US" dirty="0" smtClean="0">
                <a:latin typeface="+mn-lt"/>
              </a:rPr>
              <a:t>Commonwealth Fund Local Scorecard finds declines in cost-related problems getting needed care in 111 of 306 communities, 2013-14. </a:t>
            </a:r>
          </a:p>
          <a:p>
            <a:pPr>
              <a:spcBef>
                <a:spcPts val="0"/>
              </a:spcBef>
            </a:pPr>
            <a:endParaRPr lang="en-US" sz="1600" dirty="0" smtClean="0">
              <a:latin typeface="+mn-lt"/>
            </a:endParaRPr>
          </a:p>
          <a:p>
            <a:r>
              <a:rPr lang="en-US" dirty="0" smtClean="0">
                <a:latin typeface="+mn-lt"/>
              </a:rPr>
              <a:t>But future gains on these indicators will depend on the affordability of health insurance and health care. </a:t>
            </a:r>
          </a:p>
          <a:p>
            <a:endParaRPr lang="en-US" dirty="0" smtClean="0"/>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4008585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1556820" y="5185701"/>
            <a:ext cx="6142940" cy="461665"/>
          </a:xfrm>
          <a:prstGeom prst="rect">
            <a:avLst/>
          </a:prstGeom>
          <a:noFill/>
        </p:spPr>
        <p:txBody>
          <a:bodyPr wrap="square" rtlCol="0">
            <a:spAutoFit/>
          </a:bodyPr>
          <a:lstStyle/>
          <a:p>
            <a:pPr algn="ctr" fontAlgn="b">
              <a:spcBef>
                <a:spcPts val="0"/>
              </a:spcBef>
              <a:spcAft>
                <a:spcPts val="0"/>
              </a:spcAft>
            </a:pPr>
            <a:r>
              <a:rPr lang="en-US" sz="1200" i="1" dirty="0">
                <a:solidFill>
                  <a:srgbClr val="566057"/>
                </a:solidFill>
                <a:latin typeface="Calibri" panose="020F0502020204030204" pitchFamily="34" charset="0"/>
                <a:ea typeface="+mn-ea"/>
                <a:cs typeface="Arial" pitchFamily="34" charset="0"/>
              </a:rPr>
              <a:t>Adults ages 19–64 who have had a private plan through the marketplace </a:t>
            </a:r>
            <a:r>
              <a:rPr lang="en-US" sz="1200" i="1" dirty="0" smtClean="0">
                <a:solidFill>
                  <a:srgbClr val="566057"/>
                </a:solidFill>
                <a:latin typeface="Calibri" panose="020F0502020204030204" pitchFamily="34" charset="0"/>
                <a:ea typeface="+mn-ea"/>
                <a:cs typeface="Arial" pitchFamily="34" charset="0"/>
              </a:rPr>
              <a:t/>
            </a:r>
            <a:br>
              <a:rPr lang="en-US" sz="1200" i="1" dirty="0" smtClean="0">
                <a:solidFill>
                  <a:srgbClr val="566057"/>
                </a:solidFill>
                <a:latin typeface="Calibri" panose="020F0502020204030204" pitchFamily="34" charset="0"/>
                <a:ea typeface="+mn-ea"/>
                <a:cs typeface="Arial" pitchFamily="34" charset="0"/>
              </a:rPr>
            </a:br>
            <a:r>
              <a:rPr lang="en-US" sz="1200" i="1" dirty="0" smtClean="0">
                <a:solidFill>
                  <a:srgbClr val="566057"/>
                </a:solidFill>
                <a:latin typeface="Calibri" panose="020F0502020204030204" pitchFamily="34" charset="0"/>
                <a:ea typeface="+mn-ea"/>
                <a:cs typeface="Arial" pitchFamily="34" charset="0"/>
              </a:rPr>
              <a:t>for two </a:t>
            </a:r>
            <a:r>
              <a:rPr lang="en-US" sz="1200" i="1" dirty="0">
                <a:solidFill>
                  <a:srgbClr val="566057"/>
                </a:solidFill>
                <a:latin typeface="Calibri" panose="020F0502020204030204" pitchFamily="34" charset="0"/>
                <a:ea typeface="+mn-ea"/>
                <a:cs typeface="Arial" pitchFamily="34" charset="0"/>
              </a:rPr>
              <a:t>months or less or changed plans </a:t>
            </a:r>
            <a:r>
              <a:rPr lang="en-US" sz="1200" i="1" dirty="0" smtClean="0">
                <a:solidFill>
                  <a:srgbClr val="566057"/>
                </a:solidFill>
                <a:latin typeface="Calibri" panose="020F0502020204030204" pitchFamily="34" charset="0"/>
                <a:ea typeface="+mn-ea"/>
                <a:cs typeface="Arial" pitchFamily="34" charset="0"/>
              </a:rPr>
              <a:t>since</a:t>
            </a:r>
            <a:endParaRPr lang="en-US" sz="1200" i="1" dirty="0">
              <a:solidFill>
                <a:srgbClr val="566057"/>
              </a:solidFill>
              <a:latin typeface="Calibri" panose="020F0502020204030204" pitchFamily="34" charset="0"/>
              <a:ea typeface="+mn-ea"/>
              <a:cs typeface="Arial" pitchFamily="34" charset="0"/>
            </a:endParaRPr>
          </a:p>
        </p:txBody>
      </p:sp>
      <p:sp>
        <p:nvSpPr>
          <p:cNvPr id="23" name="Title 1"/>
          <p:cNvSpPr txBox="1">
            <a:spLocks/>
          </p:cNvSpPr>
          <p:nvPr/>
        </p:nvSpPr>
        <p:spPr>
          <a:xfrm>
            <a:off x="0" y="161228"/>
            <a:ext cx="9144000" cy="841248"/>
          </a:xfrm>
          <a:prstGeom prst="rect">
            <a:avLst/>
          </a:prstGeom>
        </p:spPr>
        <p:txBody>
          <a:bodyPr vert="horz" lIns="68580" tIns="34290" rIns="68580" bIns="34290" rtlCol="0"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lnSpc>
                <a:spcPts val="3000"/>
              </a:lnSpc>
              <a:spcAft>
                <a:spcPts val="0"/>
              </a:spcAft>
              <a:tabLst>
                <a:tab pos="5137150" algn="l"/>
              </a:tabLst>
            </a:pPr>
            <a:r>
              <a:rPr lang="en-US" sz="2800" kern="0" dirty="0" smtClean="0">
                <a:solidFill>
                  <a:srgbClr val="566057"/>
                </a:solidFill>
                <a:latin typeface="Calibri" charset="0"/>
                <a:ea typeface="Calibri" charset="0"/>
                <a:cs typeface="Calibri" charset="0"/>
              </a:rPr>
              <a:t>Exhibit 2. Cost </a:t>
            </a:r>
            <a:r>
              <a:rPr lang="en-US" sz="2800" kern="0" dirty="0">
                <a:solidFill>
                  <a:srgbClr val="566057"/>
                </a:solidFill>
                <a:latin typeface="Calibri" charset="0"/>
                <a:ea typeface="Calibri" charset="0"/>
                <a:cs typeface="Calibri" charset="0"/>
              </a:rPr>
              <a:t>Is </a:t>
            </a:r>
            <a:r>
              <a:rPr lang="en-US" sz="2800" kern="0" dirty="0" smtClean="0">
                <a:solidFill>
                  <a:srgbClr val="566057"/>
                </a:solidFill>
                <a:latin typeface="Calibri" charset="0"/>
                <a:ea typeface="Calibri" charset="0"/>
                <a:cs typeface="Calibri" charset="0"/>
              </a:rPr>
              <a:t>the Most </a:t>
            </a:r>
            <a:r>
              <a:rPr lang="en-US" sz="2800" kern="0" dirty="0">
                <a:solidFill>
                  <a:srgbClr val="566057"/>
                </a:solidFill>
                <a:latin typeface="Calibri" charset="0"/>
                <a:ea typeface="Calibri" charset="0"/>
                <a:cs typeface="Calibri" charset="0"/>
              </a:rPr>
              <a:t>Important </a:t>
            </a:r>
            <a:r>
              <a:rPr lang="en-US" sz="2800" kern="0" dirty="0" smtClean="0">
                <a:solidFill>
                  <a:srgbClr val="566057"/>
                </a:solidFill>
                <a:latin typeface="Calibri" charset="0"/>
                <a:ea typeface="Calibri" charset="0"/>
                <a:cs typeface="Calibri" charset="0"/>
              </a:rPr>
              <a:t>Factor </a:t>
            </a:r>
            <a:r>
              <a:rPr lang="en-US" sz="2800" kern="0" dirty="0">
                <a:solidFill>
                  <a:srgbClr val="566057"/>
                </a:solidFill>
                <a:latin typeface="Calibri" charset="0"/>
                <a:ea typeface="Calibri" charset="0"/>
                <a:cs typeface="Calibri" charset="0"/>
              </a:rPr>
              <a:t>in </a:t>
            </a:r>
            <a:r>
              <a:rPr lang="en-US" sz="2800" kern="0" dirty="0" smtClean="0">
                <a:solidFill>
                  <a:srgbClr val="566057"/>
                </a:solidFill>
                <a:latin typeface="Calibri" charset="0"/>
                <a:ea typeface="Calibri" charset="0"/>
                <a:cs typeface="Calibri" charset="0"/>
              </a:rPr>
              <a:t>Plan </a:t>
            </a:r>
            <a:r>
              <a:rPr lang="en-US" sz="2800" kern="0" dirty="0">
                <a:solidFill>
                  <a:srgbClr val="566057"/>
                </a:solidFill>
                <a:latin typeface="Calibri" charset="0"/>
                <a:ea typeface="Calibri" charset="0"/>
                <a:cs typeface="Calibri" charset="0"/>
              </a:rPr>
              <a:t>Selection Among Marketplace Enrollees</a:t>
            </a:r>
          </a:p>
        </p:txBody>
      </p:sp>
      <p:pic>
        <p:nvPicPr>
          <p:cNvPr id="8" name="Picture 7"/>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9" name="Text Box 5"/>
          <p:cNvSpPr txBox="1">
            <a:spLocks noChangeArrowheads="1"/>
          </p:cNvSpPr>
          <p:nvPr/>
        </p:nvSpPr>
        <p:spPr bwMode="auto">
          <a:xfrm>
            <a:off x="-1429" y="6406284"/>
            <a:ext cx="6960730" cy="430887"/>
          </a:xfrm>
          <a:prstGeom prst="rect">
            <a:avLst/>
          </a:prstGeom>
          <a:noFill/>
          <a:ln w="9525">
            <a:noFill/>
            <a:miter lim="800000"/>
            <a:headEnd/>
            <a:tailEnd/>
          </a:ln>
        </p:spPr>
        <p:txBody>
          <a:bodyPr wrap="square" anchor="b" anchorCtr="0">
            <a:spAutoFit/>
          </a:bodyPr>
          <a:lstStyle/>
          <a:p>
            <a:r>
              <a:rPr lang="en-US" sz="1100" dirty="0" smtClean="0">
                <a:solidFill>
                  <a:srgbClr val="566057"/>
                </a:solidFill>
                <a:latin typeface="Calibri Light" charset="0"/>
                <a:ea typeface="Calibri Light" charset="0"/>
                <a:cs typeface="Calibri Light" charset="0"/>
              </a:rPr>
              <a:t>Source</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M. </a:t>
            </a:r>
            <a:r>
              <a:rPr lang="en-US" sz="1100" dirty="0" err="1">
                <a:solidFill>
                  <a:srgbClr val="566057"/>
                </a:solidFill>
                <a:latin typeface="Calibri Light" charset="0"/>
                <a:ea typeface="Calibri Light" charset="0"/>
                <a:cs typeface="Calibri Light" charset="0"/>
              </a:rPr>
              <a:t>Gunja</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S. </a:t>
            </a:r>
            <a:r>
              <a:rPr lang="en-US" sz="1100" dirty="0">
                <a:solidFill>
                  <a:srgbClr val="566057"/>
                </a:solidFill>
                <a:latin typeface="Calibri Light" charset="0"/>
                <a:ea typeface="Calibri Light" charset="0"/>
                <a:cs typeface="Calibri Light" charset="0"/>
              </a:rPr>
              <a:t>R. Collins, </a:t>
            </a:r>
            <a:r>
              <a:rPr lang="en-US" sz="1100" dirty="0" smtClean="0">
                <a:solidFill>
                  <a:srgbClr val="566057"/>
                </a:solidFill>
                <a:latin typeface="Calibri Light" charset="0"/>
                <a:ea typeface="Calibri Light" charset="0"/>
                <a:cs typeface="Calibri Light" charset="0"/>
              </a:rPr>
              <a:t>M. </a:t>
            </a:r>
            <a:r>
              <a:rPr lang="en-US" sz="1100" dirty="0">
                <a:solidFill>
                  <a:srgbClr val="566057"/>
                </a:solidFill>
                <a:latin typeface="Calibri Light" charset="0"/>
                <a:ea typeface="Calibri Light" charset="0"/>
                <a:cs typeface="Calibri Light" charset="0"/>
              </a:rPr>
              <a:t>M. Doty, and </a:t>
            </a:r>
            <a:r>
              <a:rPr lang="en-US" sz="1100" dirty="0" smtClean="0">
                <a:solidFill>
                  <a:srgbClr val="566057"/>
                </a:solidFill>
                <a:latin typeface="Calibri Light" charset="0"/>
                <a:ea typeface="Calibri Light" charset="0"/>
                <a:cs typeface="Calibri Light" charset="0"/>
              </a:rPr>
              <a:t>S. </a:t>
            </a:r>
            <a:r>
              <a:rPr lang="en-US" sz="1100" dirty="0" err="1">
                <a:solidFill>
                  <a:srgbClr val="566057"/>
                </a:solidFill>
                <a:latin typeface="Calibri Light" charset="0"/>
                <a:ea typeface="Calibri Light" charset="0"/>
                <a:cs typeface="Calibri Light" charset="0"/>
              </a:rPr>
              <a:t>Beutel</a:t>
            </a:r>
            <a:r>
              <a:rPr lang="en-US" sz="1100" dirty="0">
                <a:solidFill>
                  <a:srgbClr val="566057"/>
                </a:solidFill>
                <a:latin typeface="Calibri Light" charset="0"/>
                <a:ea typeface="Calibri Light" charset="0"/>
                <a:cs typeface="Calibri Light" charset="0"/>
              </a:rPr>
              <a:t>, </a:t>
            </a:r>
            <a:r>
              <a:rPr lang="en-US" sz="1100" i="1" dirty="0">
                <a:solidFill>
                  <a:srgbClr val="566057"/>
                </a:solidFill>
                <a:latin typeface="Calibri Light" charset="0"/>
                <a:ea typeface="Calibri Light" charset="0"/>
                <a:cs typeface="Calibri Light" charset="0"/>
              </a:rPr>
              <a:t>Americans’ Experiences with ACA Marketplace Coverage: Affordability and Provider Network </a:t>
            </a:r>
            <a:r>
              <a:rPr lang="en-US" sz="1100" i="1" dirty="0" smtClean="0">
                <a:solidFill>
                  <a:srgbClr val="566057"/>
                </a:solidFill>
                <a:latin typeface="Calibri Light" charset="0"/>
                <a:ea typeface="Calibri Light" charset="0"/>
                <a:cs typeface="Calibri Light" charset="0"/>
              </a:rPr>
              <a:t>Satisfaction,</a:t>
            </a:r>
            <a:r>
              <a:rPr lang="en-US" sz="1100" dirty="0" smtClean="0">
                <a:solidFill>
                  <a:srgbClr val="566057"/>
                </a:solidFill>
                <a:latin typeface="Calibri Light" charset="0"/>
                <a:ea typeface="Calibri Light" charset="0"/>
                <a:cs typeface="Calibri Light" charset="0"/>
              </a:rPr>
              <a:t> The Commonwealth Fund, July 2016.</a:t>
            </a:r>
            <a:endParaRPr lang="en-US" sz="1100" dirty="0">
              <a:solidFill>
                <a:srgbClr val="566057"/>
              </a:solidFill>
              <a:latin typeface="Calibri Light" charset="0"/>
              <a:ea typeface="Calibri Light" charset="0"/>
              <a:cs typeface="Calibri Light" charset="0"/>
            </a:endParaRPr>
          </a:p>
        </p:txBody>
      </p:sp>
      <p:sp>
        <p:nvSpPr>
          <p:cNvPr id="10" name="Text Box 5"/>
          <p:cNvSpPr txBox="1">
            <a:spLocks noChangeArrowheads="1"/>
          </p:cNvSpPr>
          <p:nvPr/>
        </p:nvSpPr>
        <p:spPr bwMode="auto">
          <a:xfrm>
            <a:off x="-1" y="5792837"/>
            <a:ext cx="9144000" cy="430887"/>
          </a:xfrm>
          <a:prstGeom prst="rect">
            <a:avLst/>
          </a:prstGeom>
          <a:noFill/>
          <a:ln w="9525">
            <a:noFill/>
            <a:miter lim="800000"/>
            <a:headEnd/>
            <a:tailEnd/>
          </a:ln>
        </p:spPr>
        <p:txBody>
          <a:bodyPr wrap="square" anchor="b" anchorCtr="0">
            <a:spAutoFit/>
          </a:bodyPr>
          <a:lstStyle/>
          <a:p>
            <a:pPr fontAlgn="auto">
              <a:spcBef>
                <a:spcPts val="0"/>
              </a:spcBef>
              <a:spcAft>
                <a:spcPts val="0"/>
              </a:spcAft>
            </a:pPr>
            <a:r>
              <a:rPr lang="en-US" sz="1100" dirty="0" smtClean="0">
                <a:solidFill>
                  <a:srgbClr val="566057"/>
                </a:solidFill>
                <a:latin typeface="Calibri Light" charset="0"/>
                <a:ea typeface="Calibri Light" charset="0"/>
                <a:cs typeface="Calibri Light" charset="0"/>
              </a:rPr>
              <a:t>Note: Segments </a:t>
            </a:r>
            <a:r>
              <a:rPr lang="en-US" sz="1100" dirty="0">
                <a:solidFill>
                  <a:srgbClr val="566057"/>
                </a:solidFill>
                <a:latin typeface="Calibri Light" charset="0"/>
                <a:ea typeface="Calibri Light" charset="0"/>
                <a:cs typeface="Calibri Light" charset="0"/>
              </a:rPr>
              <a:t>may not sum to </a:t>
            </a:r>
            <a:r>
              <a:rPr lang="en-US" sz="1100" dirty="0" smtClean="0">
                <a:solidFill>
                  <a:srgbClr val="566057"/>
                </a:solidFill>
                <a:latin typeface="Calibri Light" charset="0"/>
                <a:ea typeface="Calibri Light" charset="0"/>
                <a:cs typeface="Calibri Light" charset="0"/>
              </a:rPr>
              <a:t>100 percent because of </a:t>
            </a:r>
            <a:r>
              <a:rPr lang="en-US" sz="1100" dirty="0">
                <a:solidFill>
                  <a:srgbClr val="566057"/>
                </a:solidFill>
                <a:latin typeface="Calibri Light" charset="0"/>
                <a:ea typeface="Calibri Light" charset="0"/>
                <a:cs typeface="Calibri Light" charset="0"/>
              </a:rPr>
              <a:t>rounding. </a:t>
            </a:r>
          </a:p>
          <a:p>
            <a:r>
              <a:rPr lang="en-US" sz="1100" dirty="0" smtClean="0">
                <a:solidFill>
                  <a:srgbClr val="566057"/>
                </a:solidFill>
                <a:latin typeface="Calibri Light" charset="0"/>
                <a:ea typeface="Calibri Light" charset="0"/>
                <a:cs typeface="Calibri Light" charset="0"/>
              </a:rPr>
              <a:t>Data: </a:t>
            </a:r>
            <a:r>
              <a:rPr lang="en-US" sz="1100" dirty="0">
                <a:solidFill>
                  <a:srgbClr val="566057"/>
                </a:solidFill>
                <a:latin typeface="Calibri Light" charset="0"/>
                <a:ea typeface="Calibri Light" charset="0"/>
                <a:cs typeface="Calibri Light" charset="0"/>
              </a:rPr>
              <a:t>The Commonwealth Fund Affordable Care Act Tracking Survey, </a:t>
            </a:r>
            <a:r>
              <a:rPr lang="en-US" sz="1100" dirty="0" smtClean="0">
                <a:solidFill>
                  <a:srgbClr val="566057"/>
                </a:solidFill>
                <a:latin typeface="Calibri Light" charset="0"/>
                <a:ea typeface="Calibri Light" charset="0"/>
                <a:cs typeface="Calibri Light" charset="0"/>
              </a:rPr>
              <a:t>February–April 2016.</a:t>
            </a:r>
            <a:endParaRPr lang="en-US" sz="1100" dirty="0">
              <a:solidFill>
                <a:srgbClr val="566057"/>
              </a:solidFill>
              <a:latin typeface="Calibri Light" charset="0"/>
              <a:ea typeface="Calibri Light" charset="0"/>
              <a:cs typeface="Calibri Light" charset="0"/>
            </a:endParaRPr>
          </a:p>
        </p:txBody>
      </p:sp>
      <p:sp>
        <p:nvSpPr>
          <p:cNvPr id="14" name="TextBox 13"/>
          <p:cNvSpPr txBox="1"/>
          <p:nvPr/>
        </p:nvSpPr>
        <p:spPr>
          <a:xfrm>
            <a:off x="0" y="1066800"/>
            <a:ext cx="9144000" cy="640080"/>
          </a:xfrm>
          <a:prstGeom prst="rect">
            <a:avLst/>
          </a:prstGeom>
          <a:solidFill>
            <a:schemeClr val="accent5"/>
          </a:solidFill>
        </p:spPr>
        <p:txBody>
          <a:bodyPr wrap="square" lIns="731520" rtlCol="0" anchor="ctr" anchorCtr="0">
            <a:spAutoFit/>
          </a:bodyPr>
          <a:lstStyle/>
          <a:p>
            <a:pPr fontAlgn="auto">
              <a:spcBef>
                <a:spcPts val="0"/>
              </a:spcBef>
              <a:spcAft>
                <a:spcPts val="0"/>
              </a:spcAft>
            </a:pPr>
            <a:r>
              <a:rPr lang="en-US" sz="1700" dirty="0" smtClean="0">
                <a:solidFill>
                  <a:prstClr val="white"/>
                </a:solidFill>
                <a:latin typeface="Calibri" panose="020F0502020204030204" pitchFamily="34" charset="0"/>
                <a:ea typeface="+mn-ea"/>
                <a:cs typeface="Arial" panose="020B0604020202020204" pitchFamily="34" charset="0"/>
              </a:rPr>
              <a:t>What was the most important factor in your decision about which plan to select?</a:t>
            </a:r>
            <a:endParaRPr lang="en-US" sz="1700" dirty="0">
              <a:solidFill>
                <a:prstClr val="white"/>
              </a:solidFill>
              <a:latin typeface="Calibri" panose="020F0502020204030204" pitchFamily="34" charset="0"/>
              <a:ea typeface="+mn-ea"/>
              <a:cs typeface="Arial" panose="020B0604020202020204" pitchFamily="34" charset="0"/>
            </a:endParaRPr>
          </a:p>
        </p:txBody>
      </p:sp>
      <p:pic>
        <p:nvPicPr>
          <p:cNvPr id="15" name="Picture 14"/>
          <p:cNvPicPr>
            <a:picLocks noChangeAspect="1"/>
          </p:cNvPicPr>
          <p:nvPr/>
        </p:nvPicPr>
        <p:blipFill>
          <a:blip r:embed="rId4"/>
          <a:stretch>
            <a:fillRect/>
          </a:stretch>
        </p:blipFill>
        <p:spPr>
          <a:xfrm>
            <a:off x="152400" y="1181959"/>
            <a:ext cx="378391" cy="468179"/>
          </a:xfrm>
          <a:prstGeom prst="rect">
            <a:avLst/>
          </a:prstGeom>
        </p:spPr>
      </p:pic>
      <p:graphicFrame>
        <p:nvGraphicFramePr>
          <p:cNvPr id="11" name="Chart 10"/>
          <p:cNvGraphicFramePr/>
          <p:nvPr>
            <p:extLst>
              <p:ext uri="{D42A27DB-BD31-4B8C-83A1-F6EECF244321}">
                <p14:modId xmlns:p14="http://schemas.microsoft.com/office/powerpoint/2010/main" val="3363811835"/>
              </p:ext>
            </p:extLst>
          </p:nvPr>
        </p:nvGraphicFramePr>
        <p:xfrm>
          <a:off x="1556820" y="1832901"/>
          <a:ext cx="5758380" cy="33528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011577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txBox="1">
            <a:spLocks/>
          </p:cNvSpPr>
          <p:nvPr/>
        </p:nvSpPr>
        <p:spPr>
          <a:xfrm>
            <a:off x="0" y="145691"/>
            <a:ext cx="9144000" cy="841248"/>
          </a:xfrm>
          <a:prstGeom prst="rect">
            <a:avLst/>
          </a:prstGeom>
        </p:spPr>
        <p:txBody>
          <a:bodyPr vert="horz" lIns="68580" tIns="34290" rIns="68580" bIns="34290" rtlCol="0"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lnSpc>
                <a:spcPts val="3000"/>
              </a:lnSpc>
              <a:spcAft>
                <a:spcPts val="0"/>
              </a:spcAft>
            </a:pPr>
            <a:r>
              <a:rPr lang="en-US" sz="2800" kern="0" dirty="0" smtClean="0">
                <a:solidFill>
                  <a:srgbClr val="566057"/>
                </a:solidFill>
                <a:latin typeface="Calibri" charset="0"/>
                <a:ea typeface="Calibri" charset="0"/>
                <a:cs typeface="Calibri" charset="0"/>
              </a:rPr>
              <a:t>Exhibit </a:t>
            </a:r>
            <a:r>
              <a:rPr lang="en-US" sz="2800" kern="0" dirty="0">
                <a:solidFill>
                  <a:srgbClr val="566057"/>
                </a:solidFill>
                <a:latin typeface="Calibri" charset="0"/>
                <a:ea typeface="Calibri" charset="0"/>
                <a:cs typeface="Calibri" charset="0"/>
              </a:rPr>
              <a:t>3</a:t>
            </a:r>
            <a:r>
              <a:rPr lang="en-US" sz="2800" kern="0" dirty="0" smtClean="0">
                <a:solidFill>
                  <a:srgbClr val="566057"/>
                </a:solidFill>
                <a:latin typeface="Calibri" charset="0"/>
                <a:ea typeface="Calibri" charset="0"/>
                <a:cs typeface="Calibri" charset="0"/>
              </a:rPr>
              <a:t>. Consumers </a:t>
            </a:r>
            <a:r>
              <a:rPr lang="en-US" sz="2800" kern="0" dirty="0">
                <a:solidFill>
                  <a:srgbClr val="566057"/>
                </a:solidFill>
                <a:latin typeface="Calibri" charset="0"/>
                <a:ea typeface="Calibri" charset="0"/>
                <a:cs typeface="Calibri" charset="0"/>
              </a:rPr>
              <a:t>Cite Costs, Choice of Providers as Factors </a:t>
            </a:r>
            <a:r>
              <a:rPr lang="en-US" sz="2800" kern="0" dirty="0" smtClean="0">
                <a:solidFill>
                  <a:srgbClr val="566057"/>
                </a:solidFill>
                <a:latin typeface="Calibri" charset="0"/>
                <a:ea typeface="Calibri" charset="0"/>
                <a:cs typeface="Calibri" charset="0"/>
              </a:rPr>
              <a:t>When </a:t>
            </a:r>
            <a:r>
              <a:rPr lang="en-US" sz="2800" kern="0" dirty="0">
                <a:solidFill>
                  <a:srgbClr val="566057"/>
                </a:solidFill>
                <a:latin typeface="Calibri" charset="0"/>
                <a:ea typeface="Calibri" charset="0"/>
                <a:cs typeface="Calibri" charset="0"/>
              </a:rPr>
              <a:t>Switching Plans</a:t>
            </a:r>
          </a:p>
        </p:txBody>
      </p:sp>
      <p:graphicFrame>
        <p:nvGraphicFramePr>
          <p:cNvPr id="8" name="Chart 7"/>
          <p:cNvGraphicFramePr/>
          <p:nvPr>
            <p:extLst/>
          </p:nvPr>
        </p:nvGraphicFramePr>
        <p:xfrm>
          <a:off x="123808" y="2261246"/>
          <a:ext cx="8900553" cy="3306837"/>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2323477" y="5389586"/>
            <a:ext cx="4854388" cy="276999"/>
          </a:xfrm>
          <a:prstGeom prst="rect">
            <a:avLst/>
          </a:prstGeom>
          <a:noFill/>
        </p:spPr>
        <p:txBody>
          <a:bodyPr wrap="square" rtlCol="0">
            <a:spAutoFit/>
          </a:bodyPr>
          <a:lstStyle/>
          <a:p>
            <a:pPr algn="ctr" fontAlgn="b">
              <a:spcBef>
                <a:spcPts val="0"/>
              </a:spcBef>
              <a:spcAft>
                <a:spcPts val="0"/>
              </a:spcAft>
            </a:pPr>
            <a:r>
              <a:rPr lang="en-US" sz="1200" i="1" dirty="0">
                <a:solidFill>
                  <a:srgbClr val="566057"/>
                </a:solidFill>
                <a:latin typeface="Calibri" panose="020F0502020204030204" pitchFamily="34" charset="0"/>
                <a:ea typeface="+mn-ea"/>
                <a:cs typeface="+mn-cs"/>
              </a:rPr>
              <a:t>Adults ages 19–64 who changed marketplace plans*</a:t>
            </a:r>
          </a:p>
        </p:txBody>
      </p:sp>
      <p:pic>
        <p:nvPicPr>
          <p:cNvPr id="12" name="Picture 11"/>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14" name="Text Box 5"/>
          <p:cNvSpPr txBox="1">
            <a:spLocks noChangeArrowheads="1"/>
          </p:cNvSpPr>
          <p:nvPr/>
        </p:nvSpPr>
        <p:spPr bwMode="auto">
          <a:xfrm>
            <a:off x="-1429" y="6406284"/>
            <a:ext cx="6960730" cy="430887"/>
          </a:xfrm>
          <a:prstGeom prst="rect">
            <a:avLst/>
          </a:prstGeom>
          <a:noFill/>
          <a:ln w="9525">
            <a:noFill/>
            <a:miter lim="800000"/>
            <a:headEnd/>
            <a:tailEnd/>
          </a:ln>
        </p:spPr>
        <p:txBody>
          <a:bodyPr wrap="square" anchor="b" anchorCtr="0">
            <a:spAutoFit/>
          </a:bodyPr>
          <a:lstStyle/>
          <a:p>
            <a:r>
              <a:rPr lang="en-US" sz="1100" dirty="0" smtClean="0">
                <a:solidFill>
                  <a:srgbClr val="566057"/>
                </a:solidFill>
                <a:latin typeface="Calibri Light" charset="0"/>
                <a:ea typeface="Calibri Light" charset="0"/>
                <a:cs typeface="Calibri Light" charset="0"/>
              </a:rPr>
              <a:t>Source</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M. </a:t>
            </a:r>
            <a:r>
              <a:rPr lang="en-US" sz="1100" dirty="0" err="1">
                <a:solidFill>
                  <a:srgbClr val="566057"/>
                </a:solidFill>
                <a:latin typeface="Calibri Light" charset="0"/>
                <a:ea typeface="Calibri Light" charset="0"/>
                <a:cs typeface="Calibri Light" charset="0"/>
              </a:rPr>
              <a:t>Gunja</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S. </a:t>
            </a:r>
            <a:r>
              <a:rPr lang="en-US" sz="1100" dirty="0">
                <a:solidFill>
                  <a:srgbClr val="566057"/>
                </a:solidFill>
                <a:latin typeface="Calibri Light" charset="0"/>
                <a:ea typeface="Calibri Light" charset="0"/>
                <a:cs typeface="Calibri Light" charset="0"/>
              </a:rPr>
              <a:t>R. Collins, </a:t>
            </a:r>
            <a:r>
              <a:rPr lang="en-US" sz="1100" dirty="0" smtClean="0">
                <a:solidFill>
                  <a:srgbClr val="566057"/>
                </a:solidFill>
                <a:latin typeface="Calibri Light" charset="0"/>
                <a:ea typeface="Calibri Light" charset="0"/>
                <a:cs typeface="Calibri Light" charset="0"/>
              </a:rPr>
              <a:t>M. </a:t>
            </a:r>
            <a:r>
              <a:rPr lang="en-US" sz="1100" dirty="0">
                <a:solidFill>
                  <a:srgbClr val="566057"/>
                </a:solidFill>
                <a:latin typeface="Calibri Light" charset="0"/>
                <a:ea typeface="Calibri Light" charset="0"/>
                <a:cs typeface="Calibri Light" charset="0"/>
              </a:rPr>
              <a:t>M. Doty, and </a:t>
            </a:r>
            <a:r>
              <a:rPr lang="en-US" sz="1100" dirty="0" smtClean="0">
                <a:solidFill>
                  <a:srgbClr val="566057"/>
                </a:solidFill>
                <a:latin typeface="Calibri Light" charset="0"/>
                <a:ea typeface="Calibri Light" charset="0"/>
                <a:cs typeface="Calibri Light" charset="0"/>
              </a:rPr>
              <a:t>S. </a:t>
            </a:r>
            <a:r>
              <a:rPr lang="en-US" sz="1100" dirty="0" err="1">
                <a:solidFill>
                  <a:srgbClr val="566057"/>
                </a:solidFill>
                <a:latin typeface="Calibri Light" charset="0"/>
                <a:ea typeface="Calibri Light" charset="0"/>
                <a:cs typeface="Calibri Light" charset="0"/>
              </a:rPr>
              <a:t>Beutel</a:t>
            </a:r>
            <a:r>
              <a:rPr lang="en-US" sz="1100" dirty="0">
                <a:solidFill>
                  <a:srgbClr val="566057"/>
                </a:solidFill>
                <a:latin typeface="Calibri Light" charset="0"/>
                <a:ea typeface="Calibri Light" charset="0"/>
                <a:cs typeface="Calibri Light" charset="0"/>
              </a:rPr>
              <a:t>, </a:t>
            </a:r>
            <a:r>
              <a:rPr lang="en-US" sz="1100" i="1" dirty="0">
                <a:solidFill>
                  <a:srgbClr val="566057"/>
                </a:solidFill>
                <a:latin typeface="Calibri Light" charset="0"/>
                <a:ea typeface="Calibri Light" charset="0"/>
                <a:cs typeface="Calibri Light" charset="0"/>
              </a:rPr>
              <a:t>Americans’ Experiences with ACA Marketplace Coverage: Affordability and Provider Network </a:t>
            </a:r>
            <a:r>
              <a:rPr lang="en-US" sz="1100" i="1" dirty="0" smtClean="0">
                <a:solidFill>
                  <a:srgbClr val="566057"/>
                </a:solidFill>
                <a:latin typeface="Calibri Light" charset="0"/>
                <a:ea typeface="Calibri Light" charset="0"/>
                <a:cs typeface="Calibri Light" charset="0"/>
              </a:rPr>
              <a:t>Satisfaction,</a:t>
            </a:r>
            <a:r>
              <a:rPr lang="en-US" sz="1100" dirty="0" smtClean="0">
                <a:solidFill>
                  <a:srgbClr val="566057"/>
                </a:solidFill>
                <a:latin typeface="Calibri Light" charset="0"/>
                <a:ea typeface="Calibri Light" charset="0"/>
                <a:cs typeface="Calibri Light" charset="0"/>
              </a:rPr>
              <a:t> The Commonwealth Fund, July 2016.</a:t>
            </a:r>
            <a:endParaRPr lang="en-US" sz="1100" dirty="0">
              <a:solidFill>
                <a:srgbClr val="566057"/>
              </a:solidFill>
              <a:latin typeface="Calibri Light" charset="0"/>
              <a:ea typeface="Calibri Light" charset="0"/>
              <a:cs typeface="Calibri Light" charset="0"/>
            </a:endParaRPr>
          </a:p>
        </p:txBody>
      </p:sp>
      <p:sp>
        <p:nvSpPr>
          <p:cNvPr id="15" name="Text Box 5"/>
          <p:cNvSpPr txBox="1">
            <a:spLocks noChangeArrowheads="1"/>
          </p:cNvSpPr>
          <p:nvPr/>
        </p:nvSpPr>
        <p:spPr bwMode="auto">
          <a:xfrm>
            <a:off x="-1" y="5797296"/>
            <a:ext cx="9144000" cy="430887"/>
          </a:xfrm>
          <a:prstGeom prst="rect">
            <a:avLst/>
          </a:prstGeom>
          <a:noFill/>
          <a:ln w="9525">
            <a:noFill/>
            <a:miter lim="800000"/>
            <a:headEnd/>
            <a:tailEnd/>
          </a:ln>
        </p:spPr>
        <p:txBody>
          <a:bodyPr wrap="square" anchor="b" anchorCtr="0">
            <a:spAutoFit/>
          </a:bodyPr>
          <a:lstStyle/>
          <a:p>
            <a:pPr fontAlgn="auto">
              <a:spcBef>
                <a:spcPts val="0"/>
              </a:spcBef>
              <a:spcAft>
                <a:spcPts val="0"/>
              </a:spcAft>
            </a:pPr>
            <a:r>
              <a:rPr lang="en-US" sz="1100" dirty="0" smtClean="0">
                <a:solidFill>
                  <a:srgbClr val="566057"/>
                </a:solidFill>
                <a:latin typeface="Calibri Light" charset="0"/>
                <a:ea typeface="Calibri Light" charset="0"/>
                <a:cs typeface="Calibri Light" charset="0"/>
              </a:rPr>
              <a:t>* 46 percent of adults ages 19–64 who have had marketplace coverage since before January 2016 switched plans since enrolling.</a:t>
            </a:r>
          </a:p>
          <a:p>
            <a:r>
              <a:rPr lang="en-US" sz="1100" dirty="0" smtClean="0">
                <a:solidFill>
                  <a:srgbClr val="566057"/>
                </a:solidFill>
                <a:latin typeface="Calibri Light" charset="0"/>
                <a:ea typeface="Calibri Light" charset="0"/>
                <a:cs typeface="Calibri Light" charset="0"/>
              </a:rPr>
              <a:t>Data: </a:t>
            </a:r>
            <a:r>
              <a:rPr lang="en-US" sz="1100" dirty="0">
                <a:solidFill>
                  <a:srgbClr val="566057"/>
                </a:solidFill>
                <a:latin typeface="Calibri Light" charset="0"/>
                <a:ea typeface="Calibri Light" charset="0"/>
                <a:cs typeface="Calibri Light" charset="0"/>
              </a:rPr>
              <a:t>The Commonwealth Fund Affordable Care Act Tracking Survey, </a:t>
            </a:r>
            <a:r>
              <a:rPr lang="en-US" sz="1100" dirty="0" smtClean="0">
                <a:solidFill>
                  <a:srgbClr val="566057"/>
                </a:solidFill>
                <a:latin typeface="Calibri Light" charset="0"/>
                <a:ea typeface="Calibri Light" charset="0"/>
                <a:cs typeface="Calibri Light" charset="0"/>
              </a:rPr>
              <a:t>February–April 2016.</a:t>
            </a:r>
            <a:endParaRPr lang="en-US" sz="1100" dirty="0">
              <a:solidFill>
                <a:srgbClr val="566057"/>
              </a:solidFill>
              <a:latin typeface="Calibri Light" charset="0"/>
              <a:ea typeface="Calibri Light" charset="0"/>
              <a:cs typeface="Calibri Light" charset="0"/>
            </a:endParaRPr>
          </a:p>
        </p:txBody>
      </p:sp>
      <p:sp>
        <p:nvSpPr>
          <p:cNvPr id="18" name="TextBox 17"/>
          <p:cNvSpPr txBox="1"/>
          <p:nvPr/>
        </p:nvSpPr>
        <p:spPr>
          <a:xfrm>
            <a:off x="0" y="1066800"/>
            <a:ext cx="9144000" cy="640080"/>
          </a:xfrm>
          <a:prstGeom prst="rect">
            <a:avLst/>
          </a:prstGeom>
          <a:solidFill>
            <a:schemeClr val="accent5"/>
          </a:solidFill>
        </p:spPr>
        <p:txBody>
          <a:bodyPr wrap="square" lIns="731520" rtlCol="0" anchor="ctr" anchorCtr="0">
            <a:spAutoFit/>
          </a:bodyPr>
          <a:lstStyle/>
          <a:p>
            <a:pPr fontAlgn="auto">
              <a:spcBef>
                <a:spcPts val="0"/>
              </a:spcBef>
              <a:spcAft>
                <a:spcPts val="0"/>
              </a:spcAft>
            </a:pPr>
            <a:r>
              <a:rPr lang="en-US" sz="1700" dirty="0" smtClean="0">
                <a:solidFill>
                  <a:prstClr val="white"/>
                </a:solidFill>
                <a:latin typeface="Calibri" panose="020F0502020204030204" pitchFamily="34" charset="0"/>
                <a:ea typeface="+mn-ea"/>
                <a:cs typeface="Arial" panose="020B0604020202020204" pitchFamily="34" charset="0"/>
              </a:rPr>
              <a:t>What are the reasons you changed plans?</a:t>
            </a:r>
            <a:endParaRPr lang="en-US" sz="1700" dirty="0">
              <a:solidFill>
                <a:prstClr val="white"/>
              </a:solidFill>
              <a:latin typeface="Calibri" panose="020F0502020204030204" pitchFamily="34" charset="0"/>
              <a:ea typeface="+mn-ea"/>
              <a:cs typeface="Arial" panose="020B0604020202020204" pitchFamily="34" charset="0"/>
            </a:endParaRPr>
          </a:p>
        </p:txBody>
      </p:sp>
      <p:pic>
        <p:nvPicPr>
          <p:cNvPr id="19" name="Picture 18"/>
          <p:cNvPicPr>
            <a:picLocks noChangeAspect="1"/>
          </p:cNvPicPr>
          <p:nvPr/>
        </p:nvPicPr>
        <p:blipFill>
          <a:blip r:embed="rId5"/>
          <a:stretch>
            <a:fillRect/>
          </a:stretch>
        </p:blipFill>
        <p:spPr>
          <a:xfrm>
            <a:off x="140634" y="1170684"/>
            <a:ext cx="378391" cy="468179"/>
          </a:xfrm>
          <a:prstGeom prst="rect">
            <a:avLst/>
          </a:prstGeom>
        </p:spPr>
      </p:pic>
      <p:sp>
        <p:nvSpPr>
          <p:cNvPr id="20" name="TextBox 19"/>
          <p:cNvSpPr txBox="1"/>
          <p:nvPr/>
        </p:nvSpPr>
        <p:spPr>
          <a:xfrm>
            <a:off x="115262" y="1984248"/>
            <a:ext cx="790592" cy="276999"/>
          </a:xfrm>
          <a:prstGeom prst="rect">
            <a:avLst/>
          </a:prstGeom>
          <a:noFill/>
        </p:spPr>
        <p:txBody>
          <a:bodyPr wrap="square" rtlCol="0">
            <a:spAutoFit/>
          </a:bodyPr>
          <a:lstStyle/>
          <a:p>
            <a:pPr fontAlgn="auto">
              <a:spcBef>
                <a:spcPts val="0"/>
              </a:spcBef>
              <a:spcAft>
                <a:spcPts val="0"/>
              </a:spcAft>
            </a:pPr>
            <a:r>
              <a:rPr lang="en-US" sz="1200" dirty="0" smtClean="0">
                <a:solidFill>
                  <a:srgbClr val="566057"/>
                </a:solidFill>
                <a:ea typeface="Calibri" charset="0"/>
                <a:cs typeface="Calibri" charset="0"/>
              </a:rPr>
              <a:t>Percent</a:t>
            </a:r>
            <a:endParaRPr lang="en-US" sz="1200" dirty="0">
              <a:solidFill>
                <a:srgbClr val="566057"/>
              </a:solidFill>
              <a:ea typeface="Calibri" charset="0"/>
              <a:cs typeface="Calibri" charset="0"/>
            </a:endParaRPr>
          </a:p>
        </p:txBody>
      </p:sp>
    </p:spTree>
    <p:extLst>
      <p:ext uri="{BB962C8B-B14F-4D97-AF65-F5344CB8AC3E}">
        <p14:creationId xmlns:p14="http://schemas.microsoft.com/office/powerpoint/2010/main" val="2107048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title"/>
          </p:nvPr>
        </p:nvSpPr>
        <p:spPr>
          <a:xfrm>
            <a:off x="0" y="106083"/>
            <a:ext cx="9144000" cy="1246495"/>
          </a:xfrm>
          <a:noFill/>
        </p:spPr>
        <p:txBody>
          <a:bodyPr anchor="t" anchorCtr="0"/>
          <a:lstStyle/>
          <a:p>
            <a:pPr>
              <a:lnSpc>
                <a:spcPts val="3000"/>
              </a:lnSpc>
            </a:pPr>
            <a:r>
              <a:rPr lang="en-US" sz="2800" dirty="0" smtClean="0">
                <a:solidFill>
                  <a:srgbClr val="566057"/>
                </a:solidFill>
                <a:latin typeface="Calibri" charset="0"/>
                <a:ea typeface="Calibri" charset="0"/>
                <a:cs typeface="Calibri" charset="0"/>
              </a:rPr>
              <a:t>Exhibit 4. Low-Income </a:t>
            </a:r>
            <a:r>
              <a:rPr lang="en-US" sz="2800" dirty="0">
                <a:solidFill>
                  <a:srgbClr val="566057"/>
                </a:solidFill>
                <a:latin typeface="Calibri" charset="0"/>
                <a:ea typeface="Calibri" charset="0"/>
                <a:cs typeface="Calibri" charset="0"/>
              </a:rPr>
              <a:t>Adults with Marketplace Coverage Paid </a:t>
            </a:r>
            <a:r>
              <a:rPr lang="en-US" sz="2800" dirty="0" smtClean="0">
                <a:solidFill>
                  <a:srgbClr val="566057"/>
                </a:solidFill>
                <a:latin typeface="Calibri" charset="0"/>
                <a:ea typeface="Calibri" charset="0"/>
                <a:cs typeface="Calibri" charset="0"/>
              </a:rPr>
              <a:t/>
            </a:r>
            <a:br>
              <a:rPr lang="en-US" sz="2800" dirty="0" smtClean="0">
                <a:solidFill>
                  <a:srgbClr val="566057"/>
                </a:solidFill>
                <a:latin typeface="Calibri" charset="0"/>
                <a:ea typeface="Calibri" charset="0"/>
                <a:cs typeface="Calibri" charset="0"/>
              </a:rPr>
            </a:br>
            <a:r>
              <a:rPr lang="en-US" sz="2800" dirty="0" smtClean="0">
                <a:solidFill>
                  <a:srgbClr val="566057"/>
                </a:solidFill>
                <a:latin typeface="Calibri" charset="0"/>
                <a:ea typeface="Calibri" charset="0"/>
                <a:cs typeface="Calibri" charset="0"/>
              </a:rPr>
              <a:t>Monthly </a:t>
            </a:r>
            <a:r>
              <a:rPr lang="en-US" sz="2800" dirty="0">
                <a:solidFill>
                  <a:srgbClr val="566057"/>
                </a:solidFill>
                <a:latin typeface="Calibri" charset="0"/>
                <a:ea typeface="Calibri" charset="0"/>
                <a:cs typeface="Calibri" charset="0"/>
              </a:rPr>
              <a:t>Premiums Comparable to Low-Income Adults </a:t>
            </a:r>
            <a:r>
              <a:rPr lang="en-US" sz="2800" dirty="0" smtClean="0">
                <a:solidFill>
                  <a:srgbClr val="566057"/>
                </a:solidFill>
                <a:latin typeface="Calibri" charset="0"/>
                <a:ea typeface="Calibri" charset="0"/>
                <a:cs typeface="Calibri" charset="0"/>
              </a:rPr>
              <a:t/>
            </a:r>
            <a:br>
              <a:rPr lang="en-US" sz="2800" dirty="0" smtClean="0">
                <a:solidFill>
                  <a:srgbClr val="566057"/>
                </a:solidFill>
                <a:latin typeface="Calibri" charset="0"/>
                <a:ea typeface="Calibri" charset="0"/>
                <a:cs typeface="Calibri" charset="0"/>
              </a:rPr>
            </a:br>
            <a:r>
              <a:rPr lang="en-US" sz="2800" dirty="0" smtClean="0">
                <a:solidFill>
                  <a:srgbClr val="566057"/>
                </a:solidFill>
                <a:latin typeface="Calibri" charset="0"/>
                <a:ea typeface="Calibri" charset="0"/>
                <a:cs typeface="Calibri" charset="0"/>
              </a:rPr>
              <a:t>with Employer Coverage</a:t>
            </a:r>
            <a:endParaRPr lang="en-US" sz="2800" dirty="0">
              <a:solidFill>
                <a:srgbClr val="566057"/>
              </a:solidFill>
              <a:latin typeface="Calibri" charset="0"/>
              <a:ea typeface="Calibri" charset="0"/>
              <a:cs typeface="Calibri" charset="0"/>
            </a:endParaRPr>
          </a:p>
        </p:txBody>
      </p:sp>
      <p:sp>
        <p:nvSpPr>
          <p:cNvPr id="78853" name="Text Box 5"/>
          <p:cNvSpPr txBox="1">
            <a:spLocks noChangeArrowheads="1"/>
          </p:cNvSpPr>
          <p:nvPr/>
        </p:nvSpPr>
        <p:spPr bwMode="auto">
          <a:xfrm>
            <a:off x="-1" y="5623560"/>
            <a:ext cx="9144000" cy="600164"/>
          </a:xfrm>
          <a:prstGeom prst="rect">
            <a:avLst/>
          </a:prstGeom>
          <a:noFill/>
          <a:ln w="9525">
            <a:noFill/>
            <a:miter lim="800000"/>
            <a:headEnd/>
            <a:tailEnd/>
          </a:ln>
        </p:spPr>
        <p:txBody>
          <a:bodyPr wrap="square" anchor="b" anchorCtr="0">
            <a:spAutoFit/>
          </a:bodyPr>
          <a:lstStyle/>
          <a:p>
            <a:pPr fontAlgn="auto">
              <a:spcBef>
                <a:spcPts val="0"/>
              </a:spcBef>
              <a:spcAft>
                <a:spcPts val="0"/>
              </a:spcAft>
            </a:pPr>
            <a:r>
              <a:rPr lang="en-US" sz="1100" dirty="0">
                <a:solidFill>
                  <a:srgbClr val="566057"/>
                </a:solidFill>
                <a:latin typeface="Calibri Light" charset="0"/>
                <a:ea typeface="Calibri Light" charset="0"/>
                <a:cs typeface="Calibri Light" charset="0"/>
              </a:rPr>
              <a:t>Notes: FPL refers to federal poverty level. 250% of </a:t>
            </a:r>
            <a:r>
              <a:rPr lang="en-US" sz="1100" dirty="0" smtClean="0">
                <a:solidFill>
                  <a:srgbClr val="566057"/>
                </a:solidFill>
                <a:latin typeface="Calibri Light" charset="0"/>
                <a:ea typeface="Calibri Light" charset="0"/>
                <a:cs typeface="Calibri Light" charset="0"/>
              </a:rPr>
              <a:t>FPL </a:t>
            </a:r>
            <a:r>
              <a:rPr lang="en-US" sz="1100" dirty="0">
                <a:solidFill>
                  <a:srgbClr val="566057"/>
                </a:solidFill>
                <a:latin typeface="Calibri Light" charset="0"/>
                <a:ea typeface="Calibri Light" charset="0"/>
                <a:cs typeface="Calibri Light" charset="0"/>
              </a:rPr>
              <a:t>is $29,425 for an individual or $60,625 for a family of four. </a:t>
            </a:r>
            <a:r>
              <a:rPr lang="en-US" sz="1100" dirty="0" smtClean="0">
                <a:solidFill>
                  <a:srgbClr val="566057"/>
                </a:solidFill>
                <a:latin typeface="Calibri Light" charset="0"/>
                <a:ea typeface="Calibri Light" charset="0"/>
                <a:cs typeface="Calibri Light" charset="0"/>
              </a:rPr>
              <a:t>Segments </a:t>
            </a:r>
            <a:r>
              <a:rPr lang="en-US" sz="1100" dirty="0">
                <a:solidFill>
                  <a:srgbClr val="566057"/>
                </a:solidFill>
                <a:latin typeface="Calibri Light" charset="0"/>
                <a:ea typeface="Calibri Light" charset="0"/>
                <a:cs typeface="Calibri Light" charset="0"/>
              </a:rPr>
              <a:t>may not sum to </a:t>
            </a:r>
            <a:r>
              <a:rPr lang="en-US" sz="1100" dirty="0" smtClean="0">
                <a:solidFill>
                  <a:srgbClr val="566057"/>
                </a:solidFill>
                <a:latin typeface="Calibri Light" charset="0"/>
                <a:ea typeface="Calibri Light" charset="0"/>
                <a:cs typeface="Calibri Light" charset="0"/>
              </a:rPr>
              <a:t>subtotals </a:t>
            </a:r>
            <a:br>
              <a:rPr lang="en-US" sz="1100" dirty="0" smtClean="0">
                <a:solidFill>
                  <a:srgbClr val="566057"/>
                </a:solidFill>
                <a:latin typeface="Calibri Light" charset="0"/>
                <a:ea typeface="Calibri Light" charset="0"/>
                <a:cs typeface="Calibri Light" charset="0"/>
              </a:rPr>
            </a:br>
            <a:r>
              <a:rPr lang="en-US" sz="1100" dirty="0" smtClean="0">
                <a:solidFill>
                  <a:srgbClr val="566057"/>
                </a:solidFill>
                <a:latin typeface="Calibri Light" charset="0"/>
                <a:ea typeface="Calibri Light" charset="0"/>
                <a:cs typeface="Calibri Light" charset="0"/>
              </a:rPr>
              <a:t>because of rounding. </a:t>
            </a:r>
            <a:r>
              <a:rPr lang="en-US" sz="1100" smtClean="0">
                <a:solidFill>
                  <a:srgbClr val="566057"/>
                </a:solidFill>
                <a:latin typeface="Calibri Light" charset="0"/>
                <a:ea typeface="Calibri Light" charset="0"/>
                <a:cs typeface="Calibri Light" charset="0"/>
              </a:rPr>
              <a:t>Bars may not sum </a:t>
            </a:r>
            <a:r>
              <a:rPr lang="en-US" sz="1100" dirty="0" smtClean="0">
                <a:solidFill>
                  <a:srgbClr val="566057"/>
                </a:solidFill>
                <a:latin typeface="Calibri Light" charset="0"/>
                <a:ea typeface="Calibri Light" charset="0"/>
                <a:cs typeface="Calibri Light" charset="0"/>
              </a:rPr>
              <a:t>to 100 </a:t>
            </a:r>
            <a:r>
              <a:rPr lang="en-US" sz="1100" dirty="0">
                <a:solidFill>
                  <a:srgbClr val="566057"/>
                </a:solidFill>
                <a:latin typeface="Calibri Light" charset="0"/>
                <a:ea typeface="Calibri Light" charset="0"/>
                <a:cs typeface="Calibri Light" charset="0"/>
              </a:rPr>
              <a:t>percent </a:t>
            </a:r>
            <a:r>
              <a:rPr lang="en-US" sz="1100" dirty="0" smtClean="0">
                <a:solidFill>
                  <a:srgbClr val="566057"/>
                </a:solidFill>
                <a:latin typeface="Calibri Light" charset="0"/>
                <a:ea typeface="Calibri Light" charset="0"/>
                <a:cs typeface="Calibri Light" charset="0"/>
              </a:rPr>
              <a:t>because </a:t>
            </a:r>
            <a:r>
              <a:rPr lang="en-US" sz="1100" dirty="0">
                <a:solidFill>
                  <a:srgbClr val="566057"/>
                </a:solidFill>
                <a:latin typeface="Calibri Light" charset="0"/>
                <a:ea typeface="Calibri Light" charset="0"/>
                <a:cs typeface="Calibri Light" charset="0"/>
              </a:rPr>
              <a:t>of rounding</a:t>
            </a:r>
            <a:r>
              <a:rPr lang="en-US" sz="1100" dirty="0" smtClean="0">
                <a:solidFill>
                  <a:srgbClr val="566057"/>
                </a:solidFill>
                <a:latin typeface="Calibri Light" charset="0"/>
                <a:ea typeface="Calibri Light" charset="0"/>
                <a:cs typeface="Calibri Light" charset="0"/>
              </a:rPr>
              <a:t>.</a:t>
            </a:r>
            <a:endParaRPr lang="en-US" sz="1100" dirty="0">
              <a:solidFill>
                <a:srgbClr val="566057"/>
              </a:solidFill>
              <a:latin typeface="Calibri Light" charset="0"/>
              <a:ea typeface="Calibri Light" charset="0"/>
              <a:cs typeface="Calibri Light" charset="0"/>
            </a:endParaRPr>
          </a:p>
          <a:p>
            <a:r>
              <a:rPr lang="en-US" sz="1100" dirty="0" smtClean="0">
                <a:solidFill>
                  <a:srgbClr val="566057"/>
                </a:solidFill>
                <a:latin typeface="Calibri Light" charset="0"/>
                <a:ea typeface="Calibri Light" charset="0"/>
                <a:cs typeface="Calibri Light" charset="0"/>
              </a:rPr>
              <a:t>Data: </a:t>
            </a:r>
            <a:r>
              <a:rPr lang="en-US" sz="1100" dirty="0">
                <a:solidFill>
                  <a:srgbClr val="566057"/>
                </a:solidFill>
                <a:latin typeface="Calibri Light" charset="0"/>
                <a:ea typeface="Calibri Light" charset="0"/>
                <a:cs typeface="Calibri Light" charset="0"/>
              </a:rPr>
              <a:t>The Commonwealth Fund Affordable Care Act Tracking Survey, </a:t>
            </a:r>
            <a:r>
              <a:rPr lang="en-US" sz="1100" dirty="0" smtClean="0">
                <a:solidFill>
                  <a:srgbClr val="566057"/>
                </a:solidFill>
                <a:latin typeface="Calibri Light" charset="0"/>
                <a:ea typeface="Calibri Light" charset="0"/>
                <a:cs typeface="Calibri Light" charset="0"/>
              </a:rPr>
              <a:t>February–April 2016.</a:t>
            </a:r>
            <a:endParaRPr lang="en-US" sz="1100" dirty="0">
              <a:solidFill>
                <a:srgbClr val="566057"/>
              </a:solidFill>
              <a:latin typeface="Calibri Light" charset="0"/>
              <a:ea typeface="Calibri Light" charset="0"/>
              <a:cs typeface="Calibri Light" charset="0"/>
            </a:endParaRPr>
          </a:p>
        </p:txBody>
      </p:sp>
      <p:sp>
        <p:nvSpPr>
          <p:cNvPr id="3" name="TextBox 2"/>
          <p:cNvSpPr txBox="1"/>
          <p:nvPr/>
        </p:nvSpPr>
        <p:spPr>
          <a:xfrm>
            <a:off x="0" y="2501960"/>
            <a:ext cx="1315532" cy="276999"/>
          </a:xfrm>
          <a:prstGeom prst="rect">
            <a:avLst/>
          </a:prstGeom>
          <a:noFill/>
        </p:spPr>
        <p:txBody>
          <a:bodyPr wrap="square" rtlCol="0">
            <a:spAutoFit/>
          </a:bodyPr>
          <a:lstStyle/>
          <a:p>
            <a:pPr fontAlgn="auto">
              <a:spcBef>
                <a:spcPts val="0"/>
              </a:spcBef>
              <a:spcAft>
                <a:spcPts val="0"/>
              </a:spcAft>
            </a:pPr>
            <a:r>
              <a:rPr lang="en-US" sz="1200" i="1" dirty="0">
                <a:solidFill>
                  <a:srgbClr val="566057"/>
                </a:solidFill>
                <a:ea typeface="Calibri" charset="0"/>
                <a:cs typeface="Calibri" charset="0"/>
              </a:rPr>
              <a:t>All adults</a:t>
            </a:r>
          </a:p>
        </p:txBody>
      </p:sp>
      <p:sp>
        <p:nvSpPr>
          <p:cNvPr id="8" name="TextBox 7"/>
          <p:cNvSpPr txBox="1"/>
          <p:nvPr/>
        </p:nvSpPr>
        <p:spPr>
          <a:xfrm>
            <a:off x="0" y="3357353"/>
            <a:ext cx="2284616" cy="461665"/>
          </a:xfrm>
          <a:prstGeom prst="rect">
            <a:avLst/>
          </a:prstGeom>
          <a:noFill/>
        </p:spPr>
        <p:txBody>
          <a:bodyPr wrap="square" rtlCol="0">
            <a:spAutoFit/>
          </a:bodyPr>
          <a:lstStyle/>
          <a:p>
            <a:pPr fontAlgn="auto">
              <a:spcBef>
                <a:spcPts val="0"/>
              </a:spcBef>
              <a:spcAft>
                <a:spcPts val="0"/>
              </a:spcAft>
            </a:pPr>
            <a:r>
              <a:rPr lang="en-US" sz="1200" i="1" dirty="0">
                <a:solidFill>
                  <a:srgbClr val="566057"/>
                </a:solidFill>
                <a:ea typeface="Calibri" charset="0"/>
                <a:cs typeface="Calibri" charset="0"/>
              </a:rPr>
              <a:t>Adults with incomes </a:t>
            </a:r>
            <a:br>
              <a:rPr lang="en-US" sz="1200" i="1" dirty="0">
                <a:solidFill>
                  <a:srgbClr val="566057"/>
                </a:solidFill>
                <a:ea typeface="Calibri" charset="0"/>
                <a:cs typeface="Calibri" charset="0"/>
              </a:rPr>
            </a:br>
            <a:r>
              <a:rPr lang="en-US" sz="1200" i="1" dirty="0">
                <a:solidFill>
                  <a:srgbClr val="566057"/>
                </a:solidFill>
                <a:ea typeface="Calibri" charset="0"/>
                <a:cs typeface="Calibri" charset="0"/>
              </a:rPr>
              <a:t>below 250% FPL</a:t>
            </a:r>
          </a:p>
        </p:txBody>
      </p:sp>
      <p:sp>
        <p:nvSpPr>
          <p:cNvPr id="21" name="TextBox 20"/>
          <p:cNvSpPr txBox="1"/>
          <p:nvPr/>
        </p:nvSpPr>
        <p:spPr>
          <a:xfrm>
            <a:off x="0" y="4299538"/>
            <a:ext cx="2284616" cy="461665"/>
          </a:xfrm>
          <a:prstGeom prst="rect">
            <a:avLst/>
          </a:prstGeom>
          <a:noFill/>
        </p:spPr>
        <p:txBody>
          <a:bodyPr wrap="square" rtlCol="0">
            <a:spAutoFit/>
          </a:bodyPr>
          <a:lstStyle/>
          <a:p>
            <a:pPr fontAlgn="auto">
              <a:spcBef>
                <a:spcPts val="0"/>
              </a:spcBef>
              <a:spcAft>
                <a:spcPts val="0"/>
              </a:spcAft>
            </a:pPr>
            <a:r>
              <a:rPr lang="en-US" sz="1200" i="1" dirty="0">
                <a:solidFill>
                  <a:srgbClr val="566057"/>
                </a:solidFill>
                <a:ea typeface="Calibri" charset="0"/>
                <a:cs typeface="Calibri" charset="0"/>
              </a:rPr>
              <a:t>Adults with incomes </a:t>
            </a:r>
            <a:br>
              <a:rPr lang="en-US" sz="1200" i="1" dirty="0">
                <a:solidFill>
                  <a:srgbClr val="566057"/>
                </a:solidFill>
                <a:ea typeface="Calibri" charset="0"/>
                <a:cs typeface="Calibri" charset="0"/>
              </a:rPr>
            </a:br>
            <a:r>
              <a:rPr lang="en-US" sz="1200" i="1" dirty="0">
                <a:solidFill>
                  <a:srgbClr val="566057"/>
                </a:solidFill>
                <a:ea typeface="Calibri" charset="0"/>
                <a:cs typeface="Calibri" charset="0"/>
              </a:rPr>
              <a:t>250% FPL or more</a:t>
            </a:r>
          </a:p>
        </p:txBody>
      </p:sp>
      <p:pic>
        <p:nvPicPr>
          <p:cNvPr id="10" name="Picture 9"/>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11" name="Text Box 5"/>
          <p:cNvSpPr txBox="1">
            <a:spLocks noChangeArrowheads="1"/>
          </p:cNvSpPr>
          <p:nvPr/>
        </p:nvSpPr>
        <p:spPr bwMode="auto">
          <a:xfrm>
            <a:off x="-1429" y="6406284"/>
            <a:ext cx="6960730" cy="430887"/>
          </a:xfrm>
          <a:prstGeom prst="rect">
            <a:avLst/>
          </a:prstGeom>
          <a:noFill/>
          <a:ln w="9525">
            <a:noFill/>
            <a:miter lim="800000"/>
            <a:headEnd/>
            <a:tailEnd/>
          </a:ln>
        </p:spPr>
        <p:txBody>
          <a:bodyPr wrap="square" anchor="b" anchorCtr="0">
            <a:spAutoFit/>
          </a:bodyPr>
          <a:lstStyle/>
          <a:p>
            <a:r>
              <a:rPr lang="en-US" sz="1100" dirty="0" smtClean="0">
                <a:solidFill>
                  <a:srgbClr val="566057"/>
                </a:solidFill>
                <a:latin typeface="Calibri Light" charset="0"/>
                <a:ea typeface="Calibri Light" charset="0"/>
                <a:cs typeface="Calibri Light" charset="0"/>
              </a:rPr>
              <a:t>Source</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M. </a:t>
            </a:r>
            <a:r>
              <a:rPr lang="en-US" sz="1100" dirty="0" err="1">
                <a:solidFill>
                  <a:srgbClr val="566057"/>
                </a:solidFill>
                <a:latin typeface="Calibri Light" charset="0"/>
                <a:ea typeface="Calibri Light" charset="0"/>
                <a:cs typeface="Calibri Light" charset="0"/>
              </a:rPr>
              <a:t>Gunja</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S. </a:t>
            </a:r>
            <a:r>
              <a:rPr lang="en-US" sz="1100" dirty="0">
                <a:solidFill>
                  <a:srgbClr val="566057"/>
                </a:solidFill>
                <a:latin typeface="Calibri Light" charset="0"/>
                <a:ea typeface="Calibri Light" charset="0"/>
                <a:cs typeface="Calibri Light" charset="0"/>
              </a:rPr>
              <a:t>R. Collins, </a:t>
            </a:r>
            <a:r>
              <a:rPr lang="en-US" sz="1100" dirty="0" smtClean="0">
                <a:solidFill>
                  <a:srgbClr val="566057"/>
                </a:solidFill>
                <a:latin typeface="Calibri Light" charset="0"/>
                <a:ea typeface="Calibri Light" charset="0"/>
                <a:cs typeface="Calibri Light" charset="0"/>
              </a:rPr>
              <a:t>M. </a:t>
            </a:r>
            <a:r>
              <a:rPr lang="en-US" sz="1100" dirty="0">
                <a:solidFill>
                  <a:srgbClr val="566057"/>
                </a:solidFill>
                <a:latin typeface="Calibri Light" charset="0"/>
                <a:ea typeface="Calibri Light" charset="0"/>
                <a:cs typeface="Calibri Light" charset="0"/>
              </a:rPr>
              <a:t>M. Doty, and </a:t>
            </a:r>
            <a:r>
              <a:rPr lang="en-US" sz="1100" dirty="0" smtClean="0">
                <a:solidFill>
                  <a:srgbClr val="566057"/>
                </a:solidFill>
                <a:latin typeface="Calibri Light" charset="0"/>
                <a:ea typeface="Calibri Light" charset="0"/>
                <a:cs typeface="Calibri Light" charset="0"/>
              </a:rPr>
              <a:t>S. </a:t>
            </a:r>
            <a:r>
              <a:rPr lang="en-US" sz="1100" dirty="0" err="1">
                <a:solidFill>
                  <a:srgbClr val="566057"/>
                </a:solidFill>
                <a:latin typeface="Calibri Light" charset="0"/>
                <a:ea typeface="Calibri Light" charset="0"/>
                <a:cs typeface="Calibri Light" charset="0"/>
              </a:rPr>
              <a:t>Beutel</a:t>
            </a:r>
            <a:r>
              <a:rPr lang="en-US" sz="1100" dirty="0">
                <a:solidFill>
                  <a:srgbClr val="566057"/>
                </a:solidFill>
                <a:latin typeface="Calibri Light" charset="0"/>
                <a:ea typeface="Calibri Light" charset="0"/>
                <a:cs typeface="Calibri Light" charset="0"/>
              </a:rPr>
              <a:t>, </a:t>
            </a:r>
            <a:r>
              <a:rPr lang="en-US" sz="1100" i="1" dirty="0">
                <a:solidFill>
                  <a:srgbClr val="566057"/>
                </a:solidFill>
                <a:latin typeface="Calibri Light" charset="0"/>
                <a:ea typeface="Calibri Light" charset="0"/>
                <a:cs typeface="Calibri Light" charset="0"/>
              </a:rPr>
              <a:t>Americans’ Experiences with ACA Marketplace Coverage: Affordability and </a:t>
            </a:r>
            <a:r>
              <a:rPr lang="en-US" sz="1100" i="1" dirty="0" smtClean="0">
                <a:solidFill>
                  <a:srgbClr val="566057"/>
                </a:solidFill>
                <a:latin typeface="Calibri Light" charset="0"/>
                <a:ea typeface="Calibri Light" charset="0"/>
                <a:cs typeface="Calibri Light" charset="0"/>
              </a:rPr>
              <a:t>Provider Network Satisfaction,</a:t>
            </a:r>
            <a:r>
              <a:rPr lang="en-US" sz="1100" dirty="0" smtClean="0">
                <a:solidFill>
                  <a:srgbClr val="566057"/>
                </a:solidFill>
                <a:latin typeface="Calibri Light" charset="0"/>
                <a:ea typeface="Calibri Light" charset="0"/>
                <a:cs typeface="Calibri Light" charset="0"/>
              </a:rPr>
              <a:t> The Commonwealth Fund, July 2016.</a:t>
            </a:r>
            <a:endParaRPr lang="en-US" sz="1100" dirty="0">
              <a:solidFill>
                <a:srgbClr val="566057"/>
              </a:solidFill>
              <a:latin typeface="Calibri Light" charset="0"/>
              <a:ea typeface="Calibri Light" charset="0"/>
              <a:cs typeface="Calibri Light" charset="0"/>
            </a:endParaRPr>
          </a:p>
        </p:txBody>
      </p:sp>
      <p:grpSp>
        <p:nvGrpSpPr>
          <p:cNvPr id="78848" name="Group 78847"/>
          <p:cNvGrpSpPr/>
          <p:nvPr/>
        </p:nvGrpSpPr>
        <p:grpSpPr>
          <a:xfrm>
            <a:off x="1349269" y="1519818"/>
            <a:ext cx="7490759" cy="4091806"/>
            <a:chOff x="1536569" y="1492386"/>
            <a:chExt cx="7490759" cy="4091806"/>
          </a:xfrm>
        </p:grpSpPr>
        <p:graphicFrame>
          <p:nvGraphicFramePr>
            <p:cNvPr id="6" name="Chart 5"/>
            <p:cNvGraphicFramePr/>
            <p:nvPr>
              <p:extLst/>
            </p:nvPr>
          </p:nvGraphicFramePr>
          <p:xfrm>
            <a:off x="1536569" y="1492386"/>
            <a:ext cx="7490759" cy="3893794"/>
          </p:xfrm>
          <a:graphic>
            <a:graphicData uri="http://schemas.openxmlformats.org/drawingml/2006/chart">
              <c:chart xmlns:c="http://schemas.openxmlformats.org/drawingml/2006/chart" xmlns:r="http://schemas.openxmlformats.org/officeDocument/2006/relationships" r:id="rId4"/>
            </a:graphicData>
          </a:graphic>
        </p:graphicFrame>
        <p:sp>
          <p:nvSpPr>
            <p:cNvPr id="20" name="Text Box 4"/>
            <p:cNvSpPr txBox="1">
              <a:spLocks noChangeArrowheads="1"/>
            </p:cNvSpPr>
            <p:nvPr/>
          </p:nvSpPr>
          <p:spPr bwMode="auto">
            <a:xfrm>
              <a:off x="4119944" y="5307193"/>
              <a:ext cx="4171950" cy="276999"/>
            </a:xfrm>
            <a:prstGeom prst="rect">
              <a:avLst/>
            </a:prstGeom>
            <a:noFill/>
            <a:ln w="9525">
              <a:noFill/>
              <a:miter lim="800000"/>
              <a:headEnd/>
              <a:tailEnd/>
            </a:ln>
          </p:spPr>
          <p:txBody>
            <a:bodyPr wrap="square">
              <a:spAutoFit/>
            </a:bodyPr>
            <a:lstStyle/>
            <a:p>
              <a:pPr algn="ctr" eaLnBrk="0" fontAlgn="auto" hangingPunct="0">
                <a:spcBef>
                  <a:spcPct val="50000"/>
                </a:spcBef>
                <a:spcAft>
                  <a:spcPts val="0"/>
                </a:spcAft>
              </a:pPr>
              <a:r>
                <a:rPr lang="en-US" sz="1200" dirty="0">
                  <a:solidFill>
                    <a:srgbClr val="566057"/>
                  </a:solidFill>
                  <a:latin typeface="Calibri" panose="020F0502020204030204" pitchFamily="34" charset="0"/>
                  <a:ea typeface="+mn-ea"/>
                  <a:cs typeface="Arial" charset="0"/>
                </a:rPr>
                <a:t>Percent </a:t>
              </a:r>
              <a:r>
                <a:rPr lang="en-US" sz="1200" dirty="0" smtClean="0">
                  <a:solidFill>
                    <a:srgbClr val="566057"/>
                  </a:solidFill>
                  <a:latin typeface="Calibri" panose="020F0502020204030204" pitchFamily="34" charset="0"/>
                  <a:ea typeface="+mn-ea"/>
                  <a:cs typeface="Arial" charset="0"/>
                </a:rPr>
                <a:t>of adults </a:t>
              </a:r>
              <a:r>
                <a:rPr lang="en-US" sz="1200" dirty="0">
                  <a:solidFill>
                    <a:srgbClr val="566057"/>
                  </a:solidFill>
                  <a:latin typeface="Calibri" panose="020F0502020204030204" pitchFamily="34" charset="0"/>
                  <a:ea typeface="+mn-ea"/>
                  <a:cs typeface="Arial" charset="0"/>
                </a:rPr>
                <a:t>ages 19–64 with single policies</a:t>
              </a:r>
            </a:p>
          </p:txBody>
        </p:sp>
        <p:sp>
          <p:nvSpPr>
            <p:cNvPr id="26" name="Rectangle 25"/>
            <p:cNvSpPr/>
            <p:nvPr/>
          </p:nvSpPr>
          <p:spPr>
            <a:xfrm>
              <a:off x="3603312" y="2309707"/>
              <a:ext cx="2947389" cy="329184"/>
            </a:xfrm>
            <a:prstGeom prst="rect">
              <a:avLst/>
            </a:prstGeom>
            <a:noFill/>
            <a:ln w="12700">
              <a:solidFill>
                <a:srgbClr val="104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Cabin" panose="020B0803050202020004" pitchFamily="34" charset="0"/>
              </a:endParaRPr>
            </a:p>
          </p:txBody>
        </p:sp>
        <p:sp>
          <p:nvSpPr>
            <p:cNvPr id="27" name="Rectangle 26"/>
            <p:cNvSpPr/>
            <p:nvPr/>
          </p:nvSpPr>
          <p:spPr>
            <a:xfrm>
              <a:off x="3603312" y="2635848"/>
              <a:ext cx="3119777" cy="329184"/>
            </a:xfrm>
            <a:prstGeom prst="rect">
              <a:avLst/>
            </a:prstGeom>
            <a:noFill/>
            <a:ln w="12700">
              <a:solidFill>
                <a:srgbClr val="104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Cabin" panose="020B0803050202020004" pitchFamily="34" charset="0"/>
              </a:endParaRPr>
            </a:p>
          </p:txBody>
        </p:sp>
        <p:sp>
          <p:nvSpPr>
            <p:cNvPr id="28" name="Rectangle 27"/>
            <p:cNvSpPr/>
            <p:nvPr/>
          </p:nvSpPr>
          <p:spPr>
            <a:xfrm>
              <a:off x="6328038" y="2897192"/>
              <a:ext cx="320299" cy="184666"/>
            </a:xfrm>
            <a:prstGeom prst="rect">
              <a:avLst/>
            </a:prstGeom>
            <a:solidFill>
              <a:srgbClr val="FFFFFF"/>
            </a:solidFill>
          </p:spPr>
          <p:txBody>
            <a:bodyPr wrap="square" lIns="0" tIns="0" rIns="0" bIns="0" anchor="t">
              <a:noAutofit/>
            </a:bodyPr>
            <a:lstStyle/>
            <a:p>
              <a:pPr algn="ctr" fontAlgn="auto">
                <a:spcBef>
                  <a:spcPts val="0"/>
                </a:spcBef>
                <a:spcAft>
                  <a:spcPts val="0"/>
                </a:spcAft>
              </a:pPr>
              <a:r>
                <a:rPr lang="en-US" sz="1200" b="1" dirty="0" smtClean="0">
                  <a:solidFill>
                    <a:srgbClr val="1F497D"/>
                  </a:solidFill>
                  <a:ea typeface="Calibri" charset="0"/>
                  <a:cs typeface="Calibri" charset="0"/>
                </a:rPr>
                <a:t>60%</a:t>
              </a:r>
              <a:endParaRPr lang="en-US" sz="1200" b="1" dirty="0">
                <a:solidFill>
                  <a:srgbClr val="1F497D"/>
                </a:solidFill>
                <a:ea typeface="Calibri" charset="0"/>
                <a:cs typeface="Calibri" charset="0"/>
              </a:endParaRPr>
            </a:p>
          </p:txBody>
        </p:sp>
        <p:sp>
          <p:nvSpPr>
            <p:cNvPr id="15" name="Rectangle 14"/>
            <p:cNvSpPr/>
            <p:nvPr/>
          </p:nvSpPr>
          <p:spPr>
            <a:xfrm>
              <a:off x="6147957" y="2184594"/>
              <a:ext cx="320299" cy="184666"/>
            </a:xfrm>
            <a:prstGeom prst="rect">
              <a:avLst/>
            </a:prstGeom>
            <a:solidFill>
              <a:srgbClr val="FFFFFF"/>
            </a:solidFill>
          </p:spPr>
          <p:txBody>
            <a:bodyPr wrap="square" lIns="0" tIns="0" rIns="0" bIns="0" anchor="b">
              <a:spAutoFit/>
            </a:bodyPr>
            <a:lstStyle/>
            <a:p>
              <a:pPr algn="ctr" fontAlgn="auto">
                <a:spcBef>
                  <a:spcPts val="0"/>
                </a:spcBef>
                <a:spcAft>
                  <a:spcPts val="0"/>
                </a:spcAft>
              </a:pPr>
              <a:r>
                <a:rPr lang="en-US" sz="1200" b="1" dirty="0" smtClean="0">
                  <a:solidFill>
                    <a:srgbClr val="1F497D"/>
                  </a:solidFill>
                  <a:ea typeface="Calibri" charset="0"/>
                  <a:cs typeface="Calibri" charset="0"/>
                </a:rPr>
                <a:t>57%</a:t>
              </a:r>
              <a:endParaRPr lang="en-US" sz="1200" b="1" dirty="0">
                <a:solidFill>
                  <a:srgbClr val="1F497D"/>
                </a:solidFill>
                <a:ea typeface="Calibri" charset="0"/>
                <a:cs typeface="Calibri" charset="0"/>
              </a:endParaRPr>
            </a:p>
          </p:txBody>
        </p:sp>
        <p:cxnSp>
          <p:nvCxnSpPr>
            <p:cNvPr id="37" name="Straight Connector 36"/>
            <p:cNvCxnSpPr/>
            <p:nvPr/>
          </p:nvCxnSpPr>
          <p:spPr>
            <a:xfrm>
              <a:off x="3595784" y="5018607"/>
              <a:ext cx="5289991" cy="0"/>
            </a:xfrm>
            <a:prstGeom prst="line">
              <a:avLst/>
            </a:prstGeom>
            <a:ln w="12700">
              <a:solidFill>
                <a:srgbClr val="566057"/>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507855" y="5019498"/>
              <a:ext cx="0" cy="54864"/>
            </a:xfrm>
            <a:prstGeom prst="line">
              <a:avLst/>
            </a:prstGeom>
            <a:ln w="12700">
              <a:solidFill>
                <a:srgbClr val="566057"/>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411191" y="5082013"/>
              <a:ext cx="199515" cy="184666"/>
            </a:xfrm>
            <a:prstGeom prst="rect">
              <a:avLst/>
            </a:prstGeom>
            <a:noFill/>
          </p:spPr>
          <p:txBody>
            <a:bodyPr wrap="square" lIns="0" tIns="0" rIns="0" bIns="0" rtlCol="0">
              <a:spAutoFit/>
            </a:bodyPr>
            <a:lstStyle/>
            <a:p>
              <a:pPr algn="ctr" fontAlgn="auto">
                <a:spcBef>
                  <a:spcPts val="0"/>
                </a:spcBef>
                <a:spcAft>
                  <a:spcPts val="0"/>
                </a:spcAft>
              </a:pPr>
              <a:r>
                <a:rPr lang="en-US" sz="1200" dirty="0" smtClean="0">
                  <a:solidFill>
                    <a:srgbClr val="566057"/>
                  </a:solidFill>
                  <a:ea typeface="Calibri" charset="0"/>
                  <a:cs typeface="Calibri" charset="0"/>
                </a:rPr>
                <a:t>75</a:t>
              </a:r>
            </a:p>
          </p:txBody>
        </p:sp>
        <p:sp>
          <p:nvSpPr>
            <p:cNvPr id="40" name="TextBox 39"/>
            <p:cNvSpPr txBox="1"/>
            <p:nvPr/>
          </p:nvSpPr>
          <p:spPr>
            <a:xfrm>
              <a:off x="6101741" y="5082013"/>
              <a:ext cx="210588" cy="184666"/>
            </a:xfrm>
            <a:prstGeom prst="rect">
              <a:avLst/>
            </a:prstGeom>
            <a:noFill/>
          </p:spPr>
          <p:txBody>
            <a:bodyPr wrap="square" lIns="0" tIns="0" rIns="0" bIns="0" rtlCol="0">
              <a:spAutoFit/>
            </a:bodyPr>
            <a:lstStyle/>
            <a:p>
              <a:pPr algn="ctr" fontAlgn="auto">
                <a:spcBef>
                  <a:spcPts val="0"/>
                </a:spcBef>
                <a:spcAft>
                  <a:spcPts val="0"/>
                </a:spcAft>
              </a:pPr>
              <a:r>
                <a:rPr lang="en-US" sz="1200" dirty="0" smtClean="0">
                  <a:solidFill>
                    <a:srgbClr val="566057"/>
                  </a:solidFill>
                  <a:ea typeface="Calibri" charset="0"/>
                  <a:cs typeface="Calibri" charset="0"/>
                </a:rPr>
                <a:t>50</a:t>
              </a:r>
            </a:p>
          </p:txBody>
        </p:sp>
        <p:sp>
          <p:nvSpPr>
            <p:cNvPr id="41" name="TextBox 40"/>
            <p:cNvSpPr txBox="1"/>
            <p:nvPr/>
          </p:nvSpPr>
          <p:spPr>
            <a:xfrm>
              <a:off x="4823084" y="5082013"/>
              <a:ext cx="157094" cy="184666"/>
            </a:xfrm>
            <a:prstGeom prst="rect">
              <a:avLst/>
            </a:prstGeom>
            <a:noFill/>
          </p:spPr>
          <p:txBody>
            <a:bodyPr wrap="none" lIns="0" tIns="0" rIns="0" bIns="0" rtlCol="0">
              <a:spAutoFit/>
            </a:bodyPr>
            <a:lstStyle/>
            <a:p>
              <a:pPr algn="ctr" fontAlgn="auto">
                <a:spcBef>
                  <a:spcPts val="0"/>
                </a:spcBef>
                <a:spcAft>
                  <a:spcPts val="0"/>
                </a:spcAft>
              </a:pPr>
              <a:r>
                <a:rPr lang="en-US" sz="1200" dirty="0" smtClean="0">
                  <a:solidFill>
                    <a:srgbClr val="566057"/>
                  </a:solidFill>
                  <a:ea typeface="Calibri" charset="0"/>
                  <a:cs typeface="Calibri" charset="0"/>
                </a:rPr>
                <a:t>25</a:t>
              </a:r>
            </a:p>
          </p:txBody>
        </p:sp>
        <p:sp>
          <p:nvSpPr>
            <p:cNvPr id="42" name="TextBox 41"/>
            <p:cNvSpPr txBox="1"/>
            <p:nvPr/>
          </p:nvSpPr>
          <p:spPr>
            <a:xfrm>
              <a:off x="8695029" y="5082013"/>
              <a:ext cx="235642" cy="184666"/>
            </a:xfrm>
            <a:prstGeom prst="rect">
              <a:avLst/>
            </a:prstGeom>
            <a:noFill/>
          </p:spPr>
          <p:txBody>
            <a:bodyPr wrap="none" lIns="0" tIns="0" rIns="0" bIns="0" rtlCol="0">
              <a:spAutoFit/>
            </a:bodyPr>
            <a:lstStyle/>
            <a:p>
              <a:pPr algn="ctr" fontAlgn="auto">
                <a:spcBef>
                  <a:spcPts val="0"/>
                </a:spcBef>
                <a:spcAft>
                  <a:spcPts val="0"/>
                </a:spcAft>
              </a:pPr>
              <a:r>
                <a:rPr lang="en-US" sz="1200" dirty="0" smtClean="0">
                  <a:solidFill>
                    <a:srgbClr val="566057"/>
                  </a:solidFill>
                  <a:ea typeface="Calibri" charset="0"/>
                  <a:cs typeface="Calibri" charset="0"/>
                </a:rPr>
                <a:t>100</a:t>
              </a:r>
            </a:p>
          </p:txBody>
        </p:sp>
        <p:sp>
          <p:nvSpPr>
            <p:cNvPr id="43" name="TextBox 42"/>
            <p:cNvSpPr txBox="1"/>
            <p:nvPr/>
          </p:nvSpPr>
          <p:spPr>
            <a:xfrm>
              <a:off x="3489996" y="5082013"/>
              <a:ext cx="211575" cy="184666"/>
            </a:xfrm>
            <a:prstGeom prst="rect">
              <a:avLst/>
            </a:prstGeom>
            <a:noFill/>
          </p:spPr>
          <p:txBody>
            <a:bodyPr wrap="square" lIns="0" tIns="0" rIns="0" bIns="0" rtlCol="0">
              <a:spAutoFit/>
            </a:bodyPr>
            <a:lstStyle/>
            <a:p>
              <a:pPr algn="ctr" fontAlgn="auto">
                <a:spcBef>
                  <a:spcPts val="0"/>
                </a:spcBef>
                <a:spcAft>
                  <a:spcPts val="0"/>
                </a:spcAft>
              </a:pPr>
              <a:r>
                <a:rPr lang="en-US" sz="1200" dirty="0" smtClean="0">
                  <a:solidFill>
                    <a:srgbClr val="566057"/>
                  </a:solidFill>
                  <a:ea typeface="Calibri" charset="0"/>
                  <a:cs typeface="Calibri" charset="0"/>
                </a:rPr>
                <a:t>0</a:t>
              </a:r>
            </a:p>
          </p:txBody>
        </p:sp>
        <p:cxnSp>
          <p:nvCxnSpPr>
            <p:cNvPr id="44" name="Straight Connector 43"/>
            <p:cNvCxnSpPr/>
            <p:nvPr/>
          </p:nvCxnSpPr>
          <p:spPr>
            <a:xfrm>
              <a:off x="8809789" y="5019498"/>
              <a:ext cx="0" cy="54864"/>
            </a:xfrm>
            <a:prstGeom prst="line">
              <a:avLst/>
            </a:prstGeom>
            <a:ln w="12700">
              <a:solidFill>
                <a:srgbClr val="566057"/>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903983" y="5019498"/>
              <a:ext cx="0" cy="54864"/>
            </a:xfrm>
            <a:prstGeom prst="line">
              <a:avLst/>
            </a:prstGeom>
            <a:ln w="12700">
              <a:solidFill>
                <a:srgbClr val="566057"/>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205919" y="5019498"/>
              <a:ext cx="0" cy="54864"/>
            </a:xfrm>
            <a:prstGeom prst="line">
              <a:avLst/>
            </a:prstGeom>
            <a:ln w="12700">
              <a:solidFill>
                <a:srgbClr val="566057"/>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595784" y="2242159"/>
              <a:ext cx="0" cy="2840408"/>
            </a:xfrm>
            <a:prstGeom prst="line">
              <a:avLst/>
            </a:prstGeom>
            <a:ln w="12700">
              <a:solidFill>
                <a:srgbClr val="566057"/>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3603312" y="3249098"/>
              <a:ext cx="3420486" cy="329184"/>
            </a:xfrm>
            <a:prstGeom prst="rect">
              <a:avLst/>
            </a:prstGeom>
            <a:noFill/>
            <a:ln w="12700">
              <a:solidFill>
                <a:srgbClr val="104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Cabin" panose="020B0803050202020004" pitchFamily="34" charset="0"/>
              </a:endParaRPr>
            </a:p>
          </p:txBody>
        </p:sp>
        <p:sp>
          <p:nvSpPr>
            <p:cNvPr id="56" name="Rectangle 55"/>
            <p:cNvSpPr/>
            <p:nvPr/>
          </p:nvSpPr>
          <p:spPr>
            <a:xfrm>
              <a:off x="3603312" y="3575239"/>
              <a:ext cx="3099816" cy="329184"/>
            </a:xfrm>
            <a:prstGeom prst="rect">
              <a:avLst/>
            </a:prstGeom>
            <a:noFill/>
            <a:ln w="12700">
              <a:solidFill>
                <a:srgbClr val="104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Cabin" panose="020B0803050202020004" pitchFamily="34" charset="0"/>
              </a:endParaRPr>
            </a:p>
          </p:txBody>
        </p:sp>
        <p:sp>
          <p:nvSpPr>
            <p:cNvPr id="57" name="Rectangle 56"/>
            <p:cNvSpPr/>
            <p:nvPr/>
          </p:nvSpPr>
          <p:spPr>
            <a:xfrm>
              <a:off x="6312966" y="3836583"/>
              <a:ext cx="320299" cy="184666"/>
            </a:xfrm>
            <a:prstGeom prst="rect">
              <a:avLst/>
            </a:prstGeom>
            <a:solidFill>
              <a:srgbClr val="FFFFFF"/>
            </a:solidFill>
          </p:spPr>
          <p:txBody>
            <a:bodyPr wrap="square" lIns="0" tIns="0" rIns="0" bIns="0" anchor="t">
              <a:noAutofit/>
            </a:bodyPr>
            <a:lstStyle/>
            <a:p>
              <a:pPr algn="ctr" fontAlgn="auto">
                <a:spcBef>
                  <a:spcPts val="0"/>
                </a:spcBef>
                <a:spcAft>
                  <a:spcPts val="0"/>
                </a:spcAft>
              </a:pPr>
              <a:r>
                <a:rPr lang="en-US" sz="1200" b="1" dirty="0" smtClean="0">
                  <a:solidFill>
                    <a:srgbClr val="1F497D"/>
                  </a:solidFill>
                  <a:ea typeface="Calibri" charset="0"/>
                  <a:cs typeface="Calibri" charset="0"/>
                </a:rPr>
                <a:t>60%</a:t>
              </a:r>
              <a:endParaRPr lang="en-US" sz="1200" b="1" dirty="0">
                <a:solidFill>
                  <a:srgbClr val="1F497D"/>
                </a:solidFill>
                <a:ea typeface="Calibri" charset="0"/>
                <a:cs typeface="Calibri" charset="0"/>
              </a:endParaRPr>
            </a:p>
          </p:txBody>
        </p:sp>
        <p:sp>
          <p:nvSpPr>
            <p:cNvPr id="58" name="Rectangle 57"/>
            <p:cNvSpPr/>
            <p:nvPr/>
          </p:nvSpPr>
          <p:spPr>
            <a:xfrm>
              <a:off x="6638289" y="3123985"/>
              <a:ext cx="320299" cy="184666"/>
            </a:xfrm>
            <a:prstGeom prst="rect">
              <a:avLst/>
            </a:prstGeom>
            <a:solidFill>
              <a:srgbClr val="FFFFFF"/>
            </a:solidFill>
          </p:spPr>
          <p:txBody>
            <a:bodyPr wrap="square" lIns="0" tIns="0" rIns="0" bIns="0" anchor="b">
              <a:spAutoFit/>
            </a:bodyPr>
            <a:lstStyle/>
            <a:p>
              <a:pPr algn="ctr" fontAlgn="auto">
                <a:spcBef>
                  <a:spcPts val="0"/>
                </a:spcBef>
                <a:spcAft>
                  <a:spcPts val="0"/>
                </a:spcAft>
              </a:pPr>
              <a:r>
                <a:rPr lang="en-US" sz="1200" b="1" smtClean="0">
                  <a:solidFill>
                    <a:srgbClr val="1F497D"/>
                  </a:solidFill>
                  <a:ea typeface="Calibri" charset="0"/>
                  <a:cs typeface="Calibri" charset="0"/>
                </a:rPr>
                <a:t>66</a:t>
              </a:r>
              <a:r>
                <a:rPr lang="en-US" sz="1200" b="1" dirty="0" smtClean="0">
                  <a:solidFill>
                    <a:srgbClr val="1F497D"/>
                  </a:solidFill>
                  <a:ea typeface="Calibri" charset="0"/>
                  <a:cs typeface="Calibri" charset="0"/>
                </a:rPr>
                <a:t>%</a:t>
              </a:r>
              <a:endParaRPr lang="en-US" sz="1200" b="1" dirty="0">
                <a:solidFill>
                  <a:srgbClr val="1F497D"/>
                </a:solidFill>
                <a:ea typeface="Calibri" charset="0"/>
                <a:cs typeface="Calibri" charset="0"/>
              </a:endParaRPr>
            </a:p>
          </p:txBody>
        </p:sp>
        <p:sp>
          <p:nvSpPr>
            <p:cNvPr id="64" name="Rectangle 63"/>
            <p:cNvSpPr/>
            <p:nvPr/>
          </p:nvSpPr>
          <p:spPr>
            <a:xfrm>
              <a:off x="3603312" y="4188620"/>
              <a:ext cx="2018741" cy="329184"/>
            </a:xfrm>
            <a:prstGeom prst="rect">
              <a:avLst/>
            </a:prstGeom>
            <a:noFill/>
            <a:ln w="12700">
              <a:solidFill>
                <a:srgbClr val="104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Cabin" panose="020B0803050202020004" pitchFamily="34" charset="0"/>
              </a:endParaRPr>
            </a:p>
          </p:txBody>
        </p:sp>
        <p:sp>
          <p:nvSpPr>
            <p:cNvPr id="65" name="Rectangle 64"/>
            <p:cNvSpPr/>
            <p:nvPr/>
          </p:nvSpPr>
          <p:spPr>
            <a:xfrm>
              <a:off x="3603311" y="4514761"/>
              <a:ext cx="3119777" cy="329184"/>
            </a:xfrm>
            <a:prstGeom prst="rect">
              <a:avLst/>
            </a:prstGeom>
            <a:noFill/>
            <a:ln w="12700">
              <a:solidFill>
                <a:srgbClr val="104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prstClr val="white"/>
                </a:solidFill>
                <a:latin typeface="Cabin" panose="020B0803050202020004" pitchFamily="34" charset="0"/>
              </a:endParaRPr>
            </a:p>
          </p:txBody>
        </p:sp>
        <p:sp>
          <p:nvSpPr>
            <p:cNvPr id="67" name="Rectangle 66"/>
            <p:cNvSpPr/>
            <p:nvPr/>
          </p:nvSpPr>
          <p:spPr>
            <a:xfrm>
              <a:off x="5155540" y="4063507"/>
              <a:ext cx="396279" cy="184666"/>
            </a:xfrm>
            <a:prstGeom prst="rect">
              <a:avLst/>
            </a:prstGeom>
            <a:solidFill>
              <a:srgbClr val="FFFFFF"/>
            </a:solidFill>
          </p:spPr>
          <p:txBody>
            <a:bodyPr wrap="square" lIns="0" tIns="0" rIns="0" bIns="0" anchor="b">
              <a:spAutoFit/>
            </a:bodyPr>
            <a:lstStyle/>
            <a:p>
              <a:pPr algn="ctr" fontAlgn="auto">
                <a:spcBef>
                  <a:spcPts val="0"/>
                </a:spcBef>
                <a:spcAft>
                  <a:spcPts val="0"/>
                </a:spcAft>
              </a:pPr>
              <a:r>
                <a:rPr lang="en-US" sz="1200" b="1" smtClean="0">
                  <a:solidFill>
                    <a:srgbClr val="1F497D"/>
                  </a:solidFill>
                  <a:ea typeface="Calibri" charset="0"/>
                  <a:cs typeface="Calibri" charset="0"/>
                </a:rPr>
                <a:t>39%</a:t>
              </a:r>
              <a:endParaRPr lang="en-US" sz="1200" b="1" dirty="0">
                <a:solidFill>
                  <a:srgbClr val="1F497D"/>
                </a:solidFill>
                <a:ea typeface="Calibri" charset="0"/>
                <a:cs typeface="Calibri" charset="0"/>
              </a:endParaRPr>
            </a:p>
          </p:txBody>
        </p:sp>
        <p:sp>
          <p:nvSpPr>
            <p:cNvPr id="68" name="Rectangle 67"/>
            <p:cNvSpPr/>
            <p:nvPr/>
          </p:nvSpPr>
          <p:spPr>
            <a:xfrm>
              <a:off x="6328038" y="4771179"/>
              <a:ext cx="320299" cy="184666"/>
            </a:xfrm>
            <a:prstGeom prst="rect">
              <a:avLst/>
            </a:prstGeom>
            <a:solidFill>
              <a:srgbClr val="FFFFFF"/>
            </a:solidFill>
          </p:spPr>
          <p:txBody>
            <a:bodyPr wrap="square" lIns="0" tIns="0" rIns="0" bIns="0" anchor="t">
              <a:noAutofit/>
            </a:bodyPr>
            <a:lstStyle/>
            <a:p>
              <a:pPr algn="ctr" fontAlgn="auto">
                <a:spcBef>
                  <a:spcPts val="0"/>
                </a:spcBef>
                <a:spcAft>
                  <a:spcPts val="0"/>
                </a:spcAft>
              </a:pPr>
              <a:r>
                <a:rPr lang="en-US" sz="1200" b="1" dirty="0" smtClean="0">
                  <a:solidFill>
                    <a:srgbClr val="1F497D"/>
                  </a:solidFill>
                  <a:ea typeface="Calibri" charset="0"/>
                  <a:cs typeface="Calibri" charset="0"/>
                </a:rPr>
                <a:t>60%</a:t>
              </a:r>
              <a:endParaRPr lang="en-US" sz="1200" b="1" dirty="0">
                <a:solidFill>
                  <a:srgbClr val="1F497D"/>
                </a:solidFill>
                <a:ea typeface="Calibri" charset="0"/>
                <a:cs typeface="Calibri" charset="0"/>
              </a:endParaRPr>
            </a:p>
          </p:txBody>
        </p:sp>
        <p:sp>
          <p:nvSpPr>
            <p:cNvPr id="69" name="Rectangle 68"/>
            <p:cNvSpPr/>
            <p:nvPr/>
          </p:nvSpPr>
          <p:spPr>
            <a:xfrm>
              <a:off x="1922845" y="1730807"/>
              <a:ext cx="2900239" cy="395834"/>
            </a:xfrm>
            <a:prstGeom prst="rect">
              <a:avLst/>
            </a:prstGeom>
            <a:noFill/>
            <a:ln w="12700">
              <a:solidFill>
                <a:srgbClr val="104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n>
                  <a:solidFill>
                    <a:srgbClr val="000000"/>
                  </a:solidFill>
                </a:ln>
                <a:solidFill>
                  <a:prstClr val="white"/>
                </a:solidFill>
                <a:latin typeface="Cabin" panose="020B0803050202020004" pitchFamily="34" charset="0"/>
              </a:endParaRPr>
            </a:p>
          </p:txBody>
        </p:sp>
        <p:sp>
          <p:nvSpPr>
            <p:cNvPr id="70" name="Rectangle 69"/>
            <p:cNvSpPr/>
            <p:nvPr/>
          </p:nvSpPr>
          <p:spPr>
            <a:xfrm>
              <a:off x="2034498" y="1618851"/>
              <a:ext cx="1499616" cy="215444"/>
            </a:xfrm>
            <a:prstGeom prst="rect">
              <a:avLst/>
            </a:prstGeom>
            <a:solidFill>
              <a:schemeClr val="bg1"/>
            </a:solidFill>
          </p:spPr>
          <p:txBody>
            <a:bodyPr wrap="square" lIns="0" tIns="0" rIns="0" bIns="0">
              <a:spAutoFit/>
            </a:bodyPr>
            <a:lstStyle/>
            <a:p>
              <a:pPr algn="ctr" fontAlgn="auto">
                <a:spcBef>
                  <a:spcPts val="0"/>
                </a:spcBef>
                <a:spcAft>
                  <a:spcPts val="0"/>
                </a:spcAft>
              </a:pPr>
              <a:r>
                <a:rPr lang="en-US" sz="1400" b="1" dirty="0" smtClean="0">
                  <a:solidFill>
                    <a:srgbClr val="1F497D"/>
                  </a:solidFill>
                  <a:ea typeface="Calibri" charset="0"/>
                  <a:cs typeface="Calibri" charset="0"/>
                </a:rPr>
                <a:t>Paid </a:t>
              </a:r>
              <a:r>
                <a:rPr lang="en-US" sz="1400" b="1" dirty="0">
                  <a:solidFill>
                    <a:srgbClr val="1F497D"/>
                  </a:solidFill>
                  <a:ea typeface="Calibri" charset="0"/>
                  <a:cs typeface="Calibri" charset="0"/>
                </a:rPr>
                <a:t>less than $125</a:t>
              </a:r>
            </a:p>
          </p:txBody>
        </p:sp>
      </p:grpSp>
    </p:spTree>
    <p:extLst>
      <p:ext uri="{BB962C8B-B14F-4D97-AF65-F5344CB8AC3E}">
        <p14:creationId xmlns:p14="http://schemas.microsoft.com/office/powerpoint/2010/main" val="3764075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3152"/>
            <a:ext cx="9144000" cy="841248"/>
          </a:xfrm>
        </p:spPr>
        <p:txBody>
          <a:bodyPr anchor="t" anchorCtr="0">
            <a:noAutofit/>
          </a:bodyPr>
          <a:lstStyle/>
          <a:p>
            <a:pPr>
              <a:lnSpc>
                <a:spcPts val="3000"/>
              </a:lnSpc>
            </a:pPr>
            <a:r>
              <a:rPr lang="en-US" sz="2800" dirty="0" smtClean="0">
                <a:solidFill>
                  <a:srgbClr val="566057"/>
                </a:solidFill>
                <a:latin typeface="Calibri" charset="0"/>
                <a:ea typeface="Calibri" charset="0"/>
                <a:cs typeface="Calibri" charset="0"/>
              </a:rPr>
              <a:t>Exhibit 5. Low-Income </a:t>
            </a:r>
            <a:r>
              <a:rPr lang="en-US" sz="2800" dirty="0">
                <a:solidFill>
                  <a:srgbClr val="566057"/>
                </a:solidFill>
                <a:latin typeface="Calibri" charset="0"/>
                <a:ea typeface="Calibri" charset="0"/>
                <a:cs typeface="Calibri" charset="0"/>
              </a:rPr>
              <a:t>Adults </a:t>
            </a:r>
            <a:r>
              <a:rPr lang="en-US" sz="2800" dirty="0" smtClean="0">
                <a:solidFill>
                  <a:srgbClr val="566057"/>
                </a:solidFill>
                <a:latin typeface="Calibri" charset="0"/>
                <a:ea typeface="Calibri" charset="0"/>
                <a:cs typeface="Calibri" charset="0"/>
              </a:rPr>
              <a:t>with </a:t>
            </a:r>
            <a:r>
              <a:rPr lang="en-US" sz="2800" dirty="0">
                <a:solidFill>
                  <a:srgbClr val="566057"/>
                </a:solidFill>
                <a:latin typeface="Calibri" charset="0"/>
                <a:ea typeface="Calibri" charset="0"/>
                <a:cs typeface="Calibri" charset="0"/>
              </a:rPr>
              <a:t>Marketplace Coverage </a:t>
            </a:r>
            <a:r>
              <a:rPr lang="en-US" sz="2800" dirty="0" smtClean="0">
                <a:solidFill>
                  <a:srgbClr val="566057"/>
                </a:solidFill>
                <a:latin typeface="Calibri" charset="0"/>
                <a:ea typeface="Calibri" charset="0"/>
                <a:cs typeface="Calibri" charset="0"/>
              </a:rPr>
              <a:t/>
            </a:r>
            <a:br>
              <a:rPr lang="en-US" sz="2800" dirty="0" smtClean="0">
                <a:solidFill>
                  <a:srgbClr val="566057"/>
                </a:solidFill>
                <a:latin typeface="Calibri" charset="0"/>
                <a:ea typeface="Calibri" charset="0"/>
                <a:cs typeface="Calibri" charset="0"/>
              </a:rPr>
            </a:br>
            <a:r>
              <a:rPr lang="en-US" sz="2800" dirty="0" smtClean="0">
                <a:solidFill>
                  <a:srgbClr val="566057"/>
                </a:solidFill>
                <a:latin typeface="Calibri" charset="0"/>
                <a:ea typeface="Calibri" charset="0"/>
                <a:cs typeface="Calibri" charset="0"/>
              </a:rPr>
              <a:t>Less </a:t>
            </a:r>
            <a:r>
              <a:rPr lang="en-US" sz="2800" dirty="0">
                <a:solidFill>
                  <a:srgbClr val="566057"/>
                </a:solidFill>
                <a:latin typeface="Calibri" charset="0"/>
                <a:ea typeface="Calibri" charset="0"/>
                <a:cs typeface="Calibri" charset="0"/>
              </a:rPr>
              <a:t>Likely </a:t>
            </a:r>
            <a:r>
              <a:rPr lang="en-US" sz="2800" dirty="0" smtClean="0">
                <a:solidFill>
                  <a:srgbClr val="566057"/>
                </a:solidFill>
                <a:latin typeface="Calibri" charset="0"/>
                <a:ea typeface="Calibri" charset="0"/>
                <a:cs typeface="Calibri" charset="0"/>
              </a:rPr>
              <a:t>to Report Premium </a:t>
            </a:r>
            <a:r>
              <a:rPr lang="en-US" sz="2800" dirty="0">
                <a:solidFill>
                  <a:srgbClr val="566057"/>
                </a:solidFill>
                <a:latin typeface="Calibri" charset="0"/>
                <a:ea typeface="Calibri" charset="0"/>
                <a:cs typeface="Calibri" charset="0"/>
              </a:rPr>
              <a:t>Increases </a:t>
            </a:r>
            <a:r>
              <a:rPr lang="en-US" sz="2800" dirty="0" smtClean="0">
                <a:solidFill>
                  <a:srgbClr val="566057"/>
                </a:solidFill>
                <a:latin typeface="Calibri" charset="0"/>
                <a:ea typeface="Calibri" charset="0"/>
                <a:cs typeface="Calibri" charset="0"/>
              </a:rPr>
              <a:t>Than Adults with Higher Incomes</a:t>
            </a:r>
            <a:endParaRPr lang="en-US" sz="2800" dirty="0">
              <a:solidFill>
                <a:srgbClr val="566057"/>
              </a:solidFill>
              <a:latin typeface="Calibri" charset="0"/>
              <a:ea typeface="Calibri" charset="0"/>
              <a:cs typeface="Calibri" charset="0"/>
            </a:endParaRPr>
          </a:p>
        </p:txBody>
      </p:sp>
      <p:graphicFrame>
        <p:nvGraphicFramePr>
          <p:cNvPr id="4" name="Content Placeholder 3"/>
          <p:cNvGraphicFramePr>
            <a:graphicFrameLocks noGrp="1"/>
          </p:cNvGraphicFramePr>
          <p:nvPr>
            <p:ph idx="1"/>
            <p:extLst/>
          </p:nvPr>
        </p:nvGraphicFramePr>
        <p:xfrm>
          <a:off x="182880" y="2103120"/>
          <a:ext cx="8818833" cy="307278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137160" y="1965960"/>
            <a:ext cx="697935" cy="276999"/>
          </a:xfrm>
          <a:prstGeom prst="rect">
            <a:avLst/>
          </a:prstGeom>
          <a:noFill/>
        </p:spPr>
        <p:txBody>
          <a:bodyPr wrap="square" rtlCol="0">
            <a:spAutoFit/>
          </a:bodyPr>
          <a:lstStyle/>
          <a:p>
            <a:pPr fontAlgn="auto">
              <a:spcBef>
                <a:spcPts val="0"/>
              </a:spcBef>
              <a:spcAft>
                <a:spcPts val="0"/>
              </a:spcAft>
            </a:pPr>
            <a:r>
              <a:rPr lang="en-US" sz="1200" dirty="0">
                <a:solidFill>
                  <a:srgbClr val="566057"/>
                </a:solidFill>
                <a:ea typeface="Calibri" charset="0"/>
                <a:cs typeface="Calibri" charset="0"/>
              </a:rPr>
              <a:t>Percent</a:t>
            </a:r>
          </a:p>
        </p:txBody>
      </p:sp>
      <p:sp>
        <p:nvSpPr>
          <p:cNvPr id="7" name="TextBox 6"/>
          <p:cNvSpPr txBox="1"/>
          <p:nvPr/>
        </p:nvSpPr>
        <p:spPr>
          <a:xfrm>
            <a:off x="1499641" y="5212080"/>
            <a:ext cx="6057900" cy="276999"/>
          </a:xfrm>
          <a:prstGeom prst="rect">
            <a:avLst/>
          </a:prstGeom>
          <a:noFill/>
        </p:spPr>
        <p:txBody>
          <a:bodyPr wrap="square" rtlCol="0">
            <a:spAutoFit/>
          </a:bodyPr>
          <a:lstStyle/>
          <a:p>
            <a:pPr algn="ctr" fontAlgn="b">
              <a:spcBef>
                <a:spcPts val="0"/>
              </a:spcBef>
              <a:spcAft>
                <a:spcPts val="0"/>
              </a:spcAft>
            </a:pPr>
            <a:r>
              <a:rPr lang="en-US" sz="1200" i="1" dirty="0">
                <a:solidFill>
                  <a:srgbClr val="566057"/>
                </a:solidFill>
                <a:ea typeface="Calibri" charset="0"/>
                <a:cs typeface="Calibri" charset="0"/>
              </a:rPr>
              <a:t>Adults ages 19–64 who have had marketplace coverage since before January 2016</a:t>
            </a:r>
          </a:p>
        </p:txBody>
      </p:sp>
      <p:pic>
        <p:nvPicPr>
          <p:cNvPr id="12" name="Picture 11"/>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13" name="Text Box 5"/>
          <p:cNvSpPr txBox="1">
            <a:spLocks noChangeArrowheads="1"/>
          </p:cNvSpPr>
          <p:nvPr/>
        </p:nvSpPr>
        <p:spPr bwMode="auto">
          <a:xfrm>
            <a:off x="-1429" y="6406284"/>
            <a:ext cx="6960730" cy="430887"/>
          </a:xfrm>
          <a:prstGeom prst="rect">
            <a:avLst/>
          </a:prstGeom>
          <a:noFill/>
          <a:ln w="9525">
            <a:noFill/>
            <a:miter lim="800000"/>
            <a:headEnd/>
            <a:tailEnd/>
          </a:ln>
        </p:spPr>
        <p:txBody>
          <a:bodyPr wrap="square" anchor="b" anchorCtr="0">
            <a:spAutoFit/>
          </a:bodyPr>
          <a:lstStyle/>
          <a:p>
            <a:r>
              <a:rPr lang="en-US" sz="1100" dirty="0" smtClean="0">
                <a:solidFill>
                  <a:srgbClr val="566057"/>
                </a:solidFill>
                <a:latin typeface="Calibri Light" charset="0"/>
                <a:ea typeface="Calibri Light" charset="0"/>
                <a:cs typeface="Calibri Light" charset="0"/>
              </a:rPr>
              <a:t>Source</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M. </a:t>
            </a:r>
            <a:r>
              <a:rPr lang="en-US" sz="1100" dirty="0" err="1">
                <a:solidFill>
                  <a:srgbClr val="566057"/>
                </a:solidFill>
                <a:latin typeface="Calibri Light" charset="0"/>
                <a:ea typeface="Calibri Light" charset="0"/>
                <a:cs typeface="Calibri Light" charset="0"/>
              </a:rPr>
              <a:t>Gunja</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S. </a:t>
            </a:r>
            <a:r>
              <a:rPr lang="en-US" sz="1100" dirty="0">
                <a:solidFill>
                  <a:srgbClr val="566057"/>
                </a:solidFill>
                <a:latin typeface="Calibri Light" charset="0"/>
                <a:ea typeface="Calibri Light" charset="0"/>
                <a:cs typeface="Calibri Light" charset="0"/>
              </a:rPr>
              <a:t>R. Collins, </a:t>
            </a:r>
            <a:r>
              <a:rPr lang="en-US" sz="1100" dirty="0" smtClean="0">
                <a:solidFill>
                  <a:srgbClr val="566057"/>
                </a:solidFill>
                <a:latin typeface="Calibri Light" charset="0"/>
                <a:ea typeface="Calibri Light" charset="0"/>
                <a:cs typeface="Calibri Light" charset="0"/>
              </a:rPr>
              <a:t>M. </a:t>
            </a:r>
            <a:r>
              <a:rPr lang="en-US" sz="1100" dirty="0">
                <a:solidFill>
                  <a:srgbClr val="566057"/>
                </a:solidFill>
                <a:latin typeface="Calibri Light" charset="0"/>
                <a:ea typeface="Calibri Light" charset="0"/>
                <a:cs typeface="Calibri Light" charset="0"/>
              </a:rPr>
              <a:t>M. Doty, and </a:t>
            </a:r>
            <a:r>
              <a:rPr lang="en-US" sz="1100" dirty="0" smtClean="0">
                <a:solidFill>
                  <a:srgbClr val="566057"/>
                </a:solidFill>
                <a:latin typeface="Calibri Light" charset="0"/>
                <a:ea typeface="Calibri Light" charset="0"/>
                <a:cs typeface="Calibri Light" charset="0"/>
              </a:rPr>
              <a:t>S. </a:t>
            </a:r>
            <a:r>
              <a:rPr lang="en-US" sz="1100" dirty="0" err="1">
                <a:solidFill>
                  <a:srgbClr val="566057"/>
                </a:solidFill>
                <a:latin typeface="Calibri Light" charset="0"/>
                <a:ea typeface="Calibri Light" charset="0"/>
                <a:cs typeface="Calibri Light" charset="0"/>
              </a:rPr>
              <a:t>Beutel</a:t>
            </a:r>
            <a:r>
              <a:rPr lang="en-US" sz="1100" dirty="0">
                <a:solidFill>
                  <a:srgbClr val="566057"/>
                </a:solidFill>
                <a:latin typeface="Calibri Light" charset="0"/>
                <a:ea typeface="Calibri Light" charset="0"/>
                <a:cs typeface="Calibri Light" charset="0"/>
              </a:rPr>
              <a:t>, </a:t>
            </a:r>
            <a:r>
              <a:rPr lang="en-US" sz="1100" i="1" dirty="0">
                <a:solidFill>
                  <a:srgbClr val="566057"/>
                </a:solidFill>
                <a:latin typeface="Calibri Light" charset="0"/>
                <a:ea typeface="Calibri Light" charset="0"/>
                <a:cs typeface="Calibri Light" charset="0"/>
              </a:rPr>
              <a:t>Americans’ Experiences with ACA Marketplace Coverage: Affordability and Provider Network </a:t>
            </a:r>
            <a:r>
              <a:rPr lang="en-US" sz="1100" i="1" dirty="0" smtClean="0">
                <a:solidFill>
                  <a:srgbClr val="566057"/>
                </a:solidFill>
                <a:latin typeface="Calibri Light" charset="0"/>
                <a:ea typeface="Calibri Light" charset="0"/>
                <a:cs typeface="Calibri Light" charset="0"/>
              </a:rPr>
              <a:t>Satisfaction,</a:t>
            </a:r>
            <a:r>
              <a:rPr lang="en-US" sz="1100" dirty="0" smtClean="0">
                <a:solidFill>
                  <a:srgbClr val="566057"/>
                </a:solidFill>
                <a:latin typeface="Calibri Light" charset="0"/>
                <a:ea typeface="Calibri Light" charset="0"/>
                <a:cs typeface="Calibri Light" charset="0"/>
              </a:rPr>
              <a:t> The Commonwealth Fund, July 2016.</a:t>
            </a:r>
            <a:endParaRPr lang="en-US" sz="1100" dirty="0">
              <a:solidFill>
                <a:srgbClr val="566057"/>
              </a:solidFill>
              <a:latin typeface="Calibri Light" charset="0"/>
              <a:ea typeface="Calibri Light" charset="0"/>
              <a:cs typeface="Calibri Light" charset="0"/>
            </a:endParaRPr>
          </a:p>
        </p:txBody>
      </p:sp>
      <p:sp>
        <p:nvSpPr>
          <p:cNvPr id="14" name="Text Box 5"/>
          <p:cNvSpPr txBox="1">
            <a:spLocks noChangeArrowheads="1"/>
          </p:cNvSpPr>
          <p:nvPr/>
        </p:nvSpPr>
        <p:spPr bwMode="auto">
          <a:xfrm>
            <a:off x="-1" y="5792837"/>
            <a:ext cx="9144000" cy="430887"/>
          </a:xfrm>
          <a:prstGeom prst="rect">
            <a:avLst/>
          </a:prstGeom>
          <a:noFill/>
          <a:ln w="9525">
            <a:noFill/>
            <a:miter lim="800000"/>
            <a:headEnd/>
            <a:tailEnd/>
          </a:ln>
        </p:spPr>
        <p:txBody>
          <a:bodyPr wrap="square" anchor="b" anchorCtr="0">
            <a:spAutoFit/>
          </a:bodyPr>
          <a:lstStyle/>
          <a:p>
            <a:pPr fontAlgn="auto">
              <a:spcBef>
                <a:spcPts val="0"/>
              </a:spcBef>
              <a:spcAft>
                <a:spcPts val="0"/>
              </a:spcAft>
            </a:pPr>
            <a:r>
              <a:rPr lang="en-US" sz="1100" dirty="0">
                <a:solidFill>
                  <a:srgbClr val="566057"/>
                </a:solidFill>
                <a:latin typeface="Calibri Light" charset="0"/>
                <a:ea typeface="Calibri Light" charset="0"/>
                <a:cs typeface="Calibri Light" charset="0"/>
              </a:rPr>
              <a:t>Notes: FPL refers to federal poverty level. 250% of </a:t>
            </a:r>
            <a:r>
              <a:rPr lang="en-US" sz="1100" dirty="0" smtClean="0">
                <a:solidFill>
                  <a:srgbClr val="566057"/>
                </a:solidFill>
                <a:latin typeface="Calibri Light" charset="0"/>
                <a:ea typeface="Calibri Light" charset="0"/>
                <a:cs typeface="Calibri Light" charset="0"/>
              </a:rPr>
              <a:t>FPL </a:t>
            </a:r>
            <a:r>
              <a:rPr lang="en-US" sz="1100" dirty="0">
                <a:solidFill>
                  <a:srgbClr val="566057"/>
                </a:solidFill>
                <a:latin typeface="Calibri Light" charset="0"/>
                <a:ea typeface="Calibri Light" charset="0"/>
                <a:cs typeface="Calibri Light" charset="0"/>
              </a:rPr>
              <a:t>is $29,425 for an individual or $60,625 for a family of four</a:t>
            </a:r>
            <a:r>
              <a:rPr lang="en-US" sz="1100" dirty="0" smtClean="0">
                <a:solidFill>
                  <a:srgbClr val="566057"/>
                </a:solidFill>
                <a:latin typeface="Calibri Light" charset="0"/>
                <a:ea typeface="Calibri Light" charset="0"/>
                <a:cs typeface="Calibri Light" charset="0"/>
              </a:rPr>
              <a:t>.</a:t>
            </a:r>
            <a:endParaRPr lang="en-US" sz="1100" dirty="0">
              <a:solidFill>
                <a:srgbClr val="566057"/>
              </a:solidFill>
              <a:latin typeface="Calibri Light" charset="0"/>
              <a:ea typeface="Calibri Light" charset="0"/>
              <a:cs typeface="Calibri Light" charset="0"/>
            </a:endParaRPr>
          </a:p>
          <a:p>
            <a:r>
              <a:rPr lang="en-US" sz="1100" dirty="0" smtClean="0">
                <a:solidFill>
                  <a:srgbClr val="566057"/>
                </a:solidFill>
                <a:latin typeface="Calibri Light" charset="0"/>
                <a:ea typeface="Calibri Light" charset="0"/>
                <a:cs typeface="Calibri Light" charset="0"/>
              </a:rPr>
              <a:t>Data: </a:t>
            </a:r>
            <a:r>
              <a:rPr lang="en-US" sz="1100" dirty="0">
                <a:solidFill>
                  <a:srgbClr val="566057"/>
                </a:solidFill>
                <a:latin typeface="Calibri Light" charset="0"/>
                <a:ea typeface="Calibri Light" charset="0"/>
                <a:cs typeface="Calibri Light" charset="0"/>
              </a:rPr>
              <a:t>The Commonwealth Fund Affordable Care Act Tracking Survey, </a:t>
            </a:r>
            <a:r>
              <a:rPr lang="en-US" sz="1100" dirty="0" smtClean="0">
                <a:solidFill>
                  <a:srgbClr val="566057"/>
                </a:solidFill>
                <a:latin typeface="Calibri Light" charset="0"/>
                <a:ea typeface="Calibri Light" charset="0"/>
                <a:cs typeface="Calibri Light" charset="0"/>
              </a:rPr>
              <a:t>February–April 2016.</a:t>
            </a:r>
            <a:endParaRPr lang="en-US" sz="1100" dirty="0">
              <a:solidFill>
                <a:srgbClr val="566057"/>
              </a:solidFill>
              <a:latin typeface="Calibri Light" charset="0"/>
              <a:ea typeface="Calibri Light" charset="0"/>
              <a:cs typeface="Calibri Light" charset="0"/>
            </a:endParaRPr>
          </a:p>
        </p:txBody>
      </p:sp>
      <p:sp>
        <p:nvSpPr>
          <p:cNvPr id="15" name="TextBox 14"/>
          <p:cNvSpPr txBox="1"/>
          <p:nvPr/>
        </p:nvSpPr>
        <p:spPr>
          <a:xfrm>
            <a:off x="0" y="1289447"/>
            <a:ext cx="9144000" cy="615553"/>
          </a:xfrm>
          <a:prstGeom prst="rect">
            <a:avLst/>
          </a:prstGeom>
          <a:solidFill>
            <a:schemeClr val="accent5"/>
          </a:solidFill>
        </p:spPr>
        <p:txBody>
          <a:bodyPr wrap="square" lIns="731520" rtlCol="0">
            <a:spAutoFit/>
          </a:bodyPr>
          <a:lstStyle/>
          <a:p>
            <a:pPr fontAlgn="auto">
              <a:spcBef>
                <a:spcPts val="0"/>
              </a:spcBef>
              <a:spcAft>
                <a:spcPts val="0"/>
              </a:spcAft>
            </a:pPr>
            <a:r>
              <a:rPr lang="en-US" sz="1700" dirty="0">
                <a:solidFill>
                  <a:prstClr val="white"/>
                </a:solidFill>
                <a:latin typeface="Calibri" panose="020F0502020204030204" pitchFamily="34" charset="0"/>
                <a:ea typeface="+mn-ea"/>
                <a:cs typeface="Arial" panose="020B0604020202020204" pitchFamily="34" charset="0"/>
              </a:rPr>
              <a:t>O</a:t>
            </a:r>
            <a:r>
              <a:rPr lang="en-US" sz="1700" dirty="0" smtClean="0">
                <a:solidFill>
                  <a:prstClr val="white"/>
                </a:solidFill>
                <a:latin typeface="Calibri" panose="020F0502020204030204" pitchFamily="34" charset="0"/>
                <a:ea typeface="+mn-ea"/>
                <a:cs typeface="Arial" panose="020B0604020202020204" pitchFamily="34" charset="0"/>
              </a:rPr>
              <a:t>ver the time you have had a health plan through the marketplace, has the amount you have had to pay in premiums increased, decreased, or stayed about the same?</a:t>
            </a:r>
            <a:endParaRPr lang="en-US" sz="1700" dirty="0">
              <a:solidFill>
                <a:prstClr val="white"/>
              </a:solidFill>
              <a:latin typeface="Calibri" panose="020F0502020204030204" pitchFamily="34" charset="0"/>
              <a:ea typeface="+mn-ea"/>
              <a:cs typeface="Arial" panose="020B0604020202020204" pitchFamily="34" charset="0"/>
            </a:endParaRPr>
          </a:p>
        </p:txBody>
      </p:sp>
      <p:pic>
        <p:nvPicPr>
          <p:cNvPr id="16" name="Picture 15"/>
          <p:cNvPicPr>
            <a:picLocks noChangeAspect="1"/>
          </p:cNvPicPr>
          <p:nvPr/>
        </p:nvPicPr>
        <p:blipFill>
          <a:blip r:embed="rId5"/>
          <a:stretch>
            <a:fillRect/>
          </a:stretch>
        </p:blipFill>
        <p:spPr>
          <a:xfrm>
            <a:off x="138896" y="1360621"/>
            <a:ext cx="378391" cy="468179"/>
          </a:xfrm>
          <a:prstGeom prst="rect">
            <a:avLst/>
          </a:prstGeom>
        </p:spPr>
      </p:pic>
    </p:spTree>
    <p:extLst>
      <p:ext uri="{BB962C8B-B14F-4D97-AF65-F5344CB8AC3E}">
        <p14:creationId xmlns:p14="http://schemas.microsoft.com/office/powerpoint/2010/main" val="3088800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nvPr>
        </p:nvGraphicFramePr>
        <p:xfrm>
          <a:off x="138896" y="2353722"/>
          <a:ext cx="8902554" cy="2670357"/>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p:cNvSpPr txBox="1"/>
          <p:nvPr/>
        </p:nvSpPr>
        <p:spPr>
          <a:xfrm>
            <a:off x="964963" y="3248342"/>
            <a:ext cx="342900" cy="276999"/>
          </a:xfrm>
          <a:prstGeom prst="rect">
            <a:avLst/>
          </a:prstGeom>
          <a:noFill/>
        </p:spPr>
        <p:txBody>
          <a:bodyPr wrap="square" rtlCol="0">
            <a:spAutoFit/>
          </a:bodyPr>
          <a:lstStyle/>
          <a:p>
            <a:pPr algn="ctr" fontAlgn="auto">
              <a:spcBef>
                <a:spcPts val="0"/>
              </a:spcBef>
              <a:spcAft>
                <a:spcPts val="0"/>
              </a:spcAft>
            </a:pPr>
            <a:r>
              <a:rPr lang="en-US" sz="1200" dirty="0">
                <a:solidFill>
                  <a:srgbClr val="566057"/>
                </a:solidFill>
                <a:latin typeface="Calibri" panose="020F0502020204030204" pitchFamily="34" charset="0"/>
                <a:ea typeface="+mn-ea"/>
                <a:cs typeface="Arial" panose="020B0604020202020204" pitchFamily="34" charset="0"/>
              </a:rPr>
              <a:t>49</a:t>
            </a:r>
          </a:p>
        </p:txBody>
      </p:sp>
      <p:sp>
        <p:nvSpPr>
          <p:cNvPr id="18" name="TextBox 17"/>
          <p:cNvSpPr txBox="1"/>
          <p:nvPr/>
        </p:nvSpPr>
        <p:spPr>
          <a:xfrm>
            <a:off x="5132718" y="2958416"/>
            <a:ext cx="342900" cy="276999"/>
          </a:xfrm>
          <a:prstGeom prst="rect">
            <a:avLst/>
          </a:prstGeom>
          <a:noFill/>
        </p:spPr>
        <p:txBody>
          <a:bodyPr wrap="square" rtlCol="0">
            <a:spAutoFit/>
          </a:bodyPr>
          <a:lstStyle/>
          <a:p>
            <a:pPr algn="ctr" fontAlgn="auto">
              <a:spcBef>
                <a:spcPts val="0"/>
              </a:spcBef>
              <a:spcAft>
                <a:spcPts val="0"/>
              </a:spcAft>
            </a:pPr>
            <a:r>
              <a:rPr lang="en-US" sz="1200" dirty="0">
                <a:solidFill>
                  <a:srgbClr val="566057"/>
                </a:solidFill>
                <a:latin typeface="Calibri" panose="020F0502020204030204" pitchFamily="34" charset="0"/>
                <a:ea typeface="+mn-ea"/>
                <a:cs typeface="Arial" panose="020B0604020202020204" pitchFamily="34" charset="0"/>
              </a:rPr>
              <a:t>62</a:t>
            </a:r>
          </a:p>
        </p:txBody>
      </p:sp>
      <p:sp>
        <p:nvSpPr>
          <p:cNvPr id="19" name="TextBox 18"/>
          <p:cNvSpPr txBox="1"/>
          <p:nvPr/>
        </p:nvSpPr>
        <p:spPr>
          <a:xfrm>
            <a:off x="2008575" y="2671859"/>
            <a:ext cx="342900" cy="276999"/>
          </a:xfrm>
          <a:prstGeom prst="rect">
            <a:avLst/>
          </a:prstGeom>
          <a:noFill/>
        </p:spPr>
        <p:txBody>
          <a:bodyPr wrap="square" rtlCol="0">
            <a:spAutoFit/>
          </a:bodyPr>
          <a:lstStyle/>
          <a:p>
            <a:pPr algn="ctr" fontAlgn="auto">
              <a:spcBef>
                <a:spcPts val="0"/>
              </a:spcBef>
              <a:spcAft>
                <a:spcPts val="0"/>
              </a:spcAft>
            </a:pPr>
            <a:r>
              <a:rPr lang="en-US" sz="1200" dirty="0">
                <a:solidFill>
                  <a:srgbClr val="566057"/>
                </a:solidFill>
                <a:latin typeface="Calibri" panose="020F0502020204030204" pitchFamily="34" charset="0"/>
                <a:ea typeface="+mn-ea"/>
                <a:cs typeface="Arial" panose="020B0604020202020204" pitchFamily="34" charset="0"/>
              </a:rPr>
              <a:t>75</a:t>
            </a:r>
          </a:p>
        </p:txBody>
      </p:sp>
      <p:sp>
        <p:nvSpPr>
          <p:cNvPr id="23" name="Title 1"/>
          <p:cNvSpPr>
            <a:spLocks noGrp="1"/>
          </p:cNvSpPr>
          <p:nvPr>
            <p:ph type="title"/>
          </p:nvPr>
        </p:nvSpPr>
        <p:spPr>
          <a:xfrm>
            <a:off x="13981" y="130947"/>
            <a:ext cx="9144000" cy="861774"/>
          </a:xfrm>
        </p:spPr>
        <p:txBody>
          <a:bodyPr anchor="t" anchorCtr="0">
            <a:spAutoFit/>
          </a:bodyPr>
          <a:lstStyle/>
          <a:p>
            <a:pPr>
              <a:lnSpc>
                <a:spcPts val="3000"/>
              </a:lnSpc>
            </a:pPr>
            <a:r>
              <a:rPr lang="en-US" sz="2800" kern="0" dirty="0" smtClean="0">
                <a:solidFill>
                  <a:srgbClr val="566057"/>
                </a:solidFill>
                <a:latin typeface="Calibri" charset="0"/>
                <a:ea typeface="Calibri" charset="0"/>
                <a:cs typeface="Calibri" charset="0"/>
              </a:rPr>
              <a:t>Exhibit 6. Half </a:t>
            </a:r>
            <a:r>
              <a:rPr lang="en-US" sz="2800" kern="0" dirty="0">
                <a:solidFill>
                  <a:srgbClr val="566057"/>
                </a:solidFill>
                <a:latin typeface="Calibri" charset="0"/>
                <a:ea typeface="Calibri" charset="0"/>
                <a:cs typeface="Calibri" charset="0"/>
              </a:rPr>
              <a:t>of Adults in Marketplace Plans View Their </a:t>
            </a:r>
            <a:r>
              <a:rPr lang="en-US" sz="2800" kern="0" dirty="0" smtClean="0">
                <a:solidFill>
                  <a:srgbClr val="566057"/>
                </a:solidFill>
                <a:latin typeface="Calibri" charset="0"/>
                <a:ea typeface="Calibri" charset="0"/>
                <a:cs typeface="Calibri" charset="0"/>
              </a:rPr>
              <a:t>Premiums</a:t>
            </a:r>
            <a:r>
              <a:rPr lang="en-US" sz="2800" kern="0" dirty="0">
                <a:solidFill>
                  <a:srgbClr val="566057"/>
                </a:solidFill>
                <a:latin typeface="Calibri" charset="0"/>
                <a:ea typeface="Calibri" charset="0"/>
                <a:cs typeface="Calibri" charset="0"/>
              </a:rPr>
              <a:t> </a:t>
            </a:r>
            <a:r>
              <a:rPr lang="en-US" sz="2800" kern="0" dirty="0" smtClean="0">
                <a:solidFill>
                  <a:srgbClr val="566057"/>
                </a:solidFill>
                <a:latin typeface="Calibri" charset="0"/>
                <a:ea typeface="Calibri" charset="0"/>
                <a:cs typeface="Calibri" charset="0"/>
              </a:rPr>
              <a:t>as </a:t>
            </a:r>
            <a:r>
              <a:rPr lang="en-US" sz="2800" kern="0" dirty="0">
                <a:solidFill>
                  <a:srgbClr val="566057"/>
                </a:solidFill>
                <a:latin typeface="Calibri" charset="0"/>
                <a:ea typeface="Calibri" charset="0"/>
                <a:cs typeface="Calibri" charset="0"/>
              </a:rPr>
              <a:t>Affordable</a:t>
            </a:r>
          </a:p>
        </p:txBody>
      </p:sp>
      <p:sp>
        <p:nvSpPr>
          <p:cNvPr id="25" name="TextBox 24"/>
          <p:cNvSpPr txBox="1"/>
          <p:nvPr/>
        </p:nvSpPr>
        <p:spPr>
          <a:xfrm>
            <a:off x="4296705" y="2264675"/>
            <a:ext cx="1377701" cy="276999"/>
          </a:xfrm>
          <a:prstGeom prst="rect">
            <a:avLst/>
          </a:prstGeom>
          <a:noFill/>
        </p:spPr>
        <p:txBody>
          <a:bodyPr wrap="square" rtlCol="0">
            <a:spAutoFit/>
          </a:bodyPr>
          <a:lstStyle/>
          <a:p>
            <a:r>
              <a:rPr lang="en-US" sz="1200" dirty="0">
                <a:solidFill>
                  <a:srgbClr val="566057"/>
                </a:solidFill>
                <a:ea typeface="Calibri" charset="0"/>
                <a:cs typeface="Calibri" charset="0"/>
              </a:rPr>
              <a:t>Somewhat easy</a:t>
            </a:r>
          </a:p>
        </p:txBody>
      </p:sp>
      <p:sp>
        <p:nvSpPr>
          <p:cNvPr id="26" name="TextBox 25"/>
          <p:cNvSpPr txBox="1"/>
          <p:nvPr/>
        </p:nvSpPr>
        <p:spPr>
          <a:xfrm>
            <a:off x="4296705" y="1970170"/>
            <a:ext cx="775804" cy="276999"/>
          </a:xfrm>
          <a:prstGeom prst="rect">
            <a:avLst/>
          </a:prstGeom>
          <a:noFill/>
        </p:spPr>
        <p:txBody>
          <a:bodyPr wrap="square" rtlCol="0">
            <a:spAutoFit/>
          </a:bodyPr>
          <a:lstStyle/>
          <a:p>
            <a:r>
              <a:rPr lang="en-US" sz="1200" dirty="0">
                <a:solidFill>
                  <a:srgbClr val="566057"/>
                </a:solidFill>
                <a:ea typeface="Calibri" charset="0"/>
                <a:cs typeface="Calibri" charset="0"/>
              </a:rPr>
              <a:t>Very easy</a:t>
            </a:r>
          </a:p>
        </p:txBody>
      </p:sp>
      <p:sp>
        <p:nvSpPr>
          <p:cNvPr id="27" name="Rectangle 26"/>
          <p:cNvSpPr/>
          <p:nvPr/>
        </p:nvSpPr>
        <p:spPr>
          <a:xfrm>
            <a:off x="4194724" y="2341801"/>
            <a:ext cx="118872" cy="118872"/>
          </a:xfrm>
          <a:prstGeom prst="rect">
            <a:avLst/>
          </a:prstGeom>
          <a:solidFill>
            <a:srgbClr val="89B19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solidFill>
                <a:prstClr val="white"/>
              </a:solidFill>
            </a:endParaRPr>
          </a:p>
        </p:txBody>
      </p:sp>
      <p:sp>
        <p:nvSpPr>
          <p:cNvPr id="28" name="Rectangle 27"/>
          <p:cNvSpPr/>
          <p:nvPr/>
        </p:nvSpPr>
        <p:spPr>
          <a:xfrm>
            <a:off x="4194724" y="2047296"/>
            <a:ext cx="118872" cy="118872"/>
          </a:xfrm>
          <a:prstGeom prst="rect">
            <a:avLst/>
          </a:prstGeom>
          <a:solidFill>
            <a:srgbClr val="00673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solidFill>
                <a:prstClr val="white"/>
              </a:solidFill>
            </a:endParaRPr>
          </a:p>
        </p:txBody>
      </p:sp>
      <p:sp>
        <p:nvSpPr>
          <p:cNvPr id="29" name="TextBox 28"/>
          <p:cNvSpPr txBox="1"/>
          <p:nvPr/>
        </p:nvSpPr>
        <p:spPr>
          <a:xfrm>
            <a:off x="1176467" y="5218911"/>
            <a:ext cx="7235092" cy="276999"/>
          </a:xfrm>
          <a:prstGeom prst="rect">
            <a:avLst/>
          </a:prstGeom>
          <a:noFill/>
        </p:spPr>
        <p:txBody>
          <a:bodyPr wrap="square" rtlCol="0">
            <a:spAutoFit/>
          </a:bodyPr>
          <a:lstStyle/>
          <a:p>
            <a:pPr algn="ctr" fontAlgn="b">
              <a:spcBef>
                <a:spcPts val="0"/>
              </a:spcBef>
              <a:spcAft>
                <a:spcPts val="0"/>
              </a:spcAft>
            </a:pPr>
            <a:r>
              <a:rPr lang="en-US" sz="1200" i="1" dirty="0">
                <a:solidFill>
                  <a:srgbClr val="566057"/>
                </a:solidFill>
                <a:ea typeface="Calibri" charset="0"/>
                <a:cs typeface="Calibri" charset="0"/>
              </a:rPr>
              <a:t>Adults ages 19–64 who pay all or some of premium and are aware of their premium amount</a:t>
            </a:r>
          </a:p>
        </p:txBody>
      </p:sp>
      <p:sp>
        <p:nvSpPr>
          <p:cNvPr id="40" name="TextBox 39"/>
          <p:cNvSpPr txBox="1"/>
          <p:nvPr/>
        </p:nvSpPr>
        <p:spPr>
          <a:xfrm>
            <a:off x="4103453" y="3271998"/>
            <a:ext cx="342900" cy="276999"/>
          </a:xfrm>
          <a:prstGeom prst="rect">
            <a:avLst/>
          </a:prstGeom>
          <a:noFill/>
        </p:spPr>
        <p:txBody>
          <a:bodyPr wrap="square" rtlCol="0">
            <a:spAutoFit/>
          </a:bodyPr>
          <a:lstStyle/>
          <a:p>
            <a:pPr algn="ctr" fontAlgn="auto">
              <a:spcBef>
                <a:spcPts val="0"/>
              </a:spcBef>
              <a:spcAft>
                <a:spcPts val="0"/>
              </a:spcAft>
            </a:pPr>
            <a:r>
              <a:rPr lang="en-US" sz="1200" dirty="0">
                <a:solidFill>
                  <a:srgbClr val="566057"/>
                </a:solidFill>
                <a:latin typeface="Calibri" panose="020F0502020204030204" pitchFamily="34" charset="0"/>
                <a:ea typeface="+mn-ea"/>
                <a:cs typeface="Arial" panose="020B0604020202020204" pitchFamily="34" charset="0"/>
              </a:rPr>
              <a:t>48</a:t>
            </a:r>
          </a:p>
        </p:txBody>
      </p:sp>
      <p:sp>
        <p:nvSpPr>
          <p:cNvPr id="41" name="TextBox 40"/>
          <p:cNvSpPr txBox="1"/>
          <p:nvPr/>
        </p:nvSpPr>
        <p:spPr>
          <a:xfrm>
            <a:off x="8273857" y="2580183"/>
            <a:ext cx="342900" cy="276999"/>
          </a:xfrm>
          <a:prstGeom prst="rect">
            <a:avLst/>
          </a:prstGeom>
          <a:noFill/>
        </p:spPr>
        <p:txBody>
          <a:bodyPr wrap="square" rtlCol="0">
            <a:spAutoFit/>
          </a:bodyPr>
          <a:lstStyle/>
          <a:p>
            <a:pPr algn="ctr" fontAlgn="auto">
              <a:spcBef>
                <a:spcPts val="0"/>
              </a:spcBef>
              <a:spcAft>
                <a:spcPts val="0"/>
              </a:spcAft>
            </a:pPr>
            <a:r>
              <a:rPr lang="en-US" sz="1200" dirty="0">
                <a:solidFill>
                  <a:srgbClr val="566057"/>
                </a:solidFill>
                <a:latin typeface="Calibri" panose="020F0502020204030204" pitchFamily="34" charset="0"/>
                <a:ea typeface="+mn-ea"/>
                <a:cs typeface="Arial" panose="020B0604020202020204" pitchFamily="34" charset="0"/>
              </a:rPr>
              <a:t>79</a:t>
            </a:r>
          </a:p>
        </p:txBody>
      </p:sp>
      <p:sp>
        <p:nvSpPr>
          <p:cNvPr id="46" name="TextBox 45"/>
          <p:cNvSpPr txBox="1"/>
          <p:nvPr/>
        </p:nvSpPr>
        <p:spPr>
          <a:xfrm>
            <a:off x="7239269" y="3231878"/>
            <a:ext cx="342900" cy="276999"/>
          </a:xfrm>
          <a:prstGeom prst="rect">
            <a:avLst/>
          </a:prstGeom>
          <a:noFill/>
        </p:spPr>
        <p:txBody>
          <a:bodyPr wrap="square" rtlCol="0">
            <a:spAutoFit/>
          </a:bodyPr>
          <a:lstStyle/>
          <a:p>
            <a:pPr algn="ctr" fontAlgn="auto">
              <a:spcBef>
                <a:spcPts val="0"/>
              </a:spcBef>
              <a:spcAft>
                <a:spcPts val="0"/>
              </a:spcAft>
            </a:pPr>
            <a:r>
              <a:rPr lang="en-US" sz="1200" dirty="0">
                <a:solidFill>
                  <a:srgbClr val="566057"/>
                </a:solidFill>
                <a:latin typeface="Calibri" panose="020F0502020204030204" pitchFamily="34" charset="0"/>
                <a:ea typeface="+mn-ea"/>
                <a:cs typeface="Arial" panose="020B0604020202020204" pitchFamily="34" charset="0"/>
              </a:rPr>
              <a:t>49</a:t>
            </a:r>
          </a:p>
        </p:txBody>
      </p:sp>
      <p:sp>
        <p:nvSpPr>
          <p:cNvPr id="34" name="TextBox 33"/>
          <p:cNvSpPr txBox="1"/>
          <p:nvPr/>
        </p:nvSpPr>
        <p:spPr>
          <a:xfrm>
            <a:off x="137161" y="1965960"/>
            <a:ext cx="3007692" cy="276999"/>
          </a:xfrm>
          <a:prstGeom prst="rect">
            <a:avLst/>
          </a:prstGeom>
          <a:noFill/>
        </p:spPr>
        <p:txBody>
          <a:bodyPr wrap="square" rtlCol="0">
            <a:spAutoFit/>
          </a:bodyPr>
          <a:lstStyle/>
          <a:p>
            <a:pPr fontAlgn="auto">
              <a:spcBef>
                <a:spcPts val="0"/>
              </a:spcBef>
              <a:spcAft>
                <a:spcPts val="0"/>
              </a:spcAft>
            </a:pPr>
            <a:r>
              <a:rPr lang="en-US" sz="1200" dirty="0">
                <a:solidFill>
                  <a:srgbClr val="566057"/>
                </a:solidFill>
                <a:ea typeface="Calibri" charset="0"/>
                <a:cs typeface="Calibri" charset="0"/>
              </a:rPr>
              <a:t>Percent </a:t>
            </a:r>
            <a:r>
              <a:rPr lang="en-US" sz="1200" dirty="0" smtClean="0">
                <a:solidFill>
                  <a:srgbClr val="566057"/>
                </a:solidFill>
                <a:ea typeface="Calibri" charset="0"/>
                <a:cs typeface="Calibri" charset="0"/>
              </a:rPr>
              <a:t>who </a:t>
            </a:r>
            <a:r>
              <a:rPr lang="en-US" sz="1200" dirty="0">
                <a:solidFill>
                  <a:srgbClr val="566057"/>
                </a:solidFill>
                <a:ea typeface="Calibri" charset="0"/>
                <a:cs typeface="Calibri" charset="0"/>
              </a:rPr>
              <a:t>found it somewhat or very easy</a:t>
            </a:r>
          </a:p>
        </p:txBody>
      </p:sp>
      <p:sp>
        <p:nvSpPr>
          <p:cNvPr id="21" name="TextBox 20"/>
          <p:cNvSpPr txBox="1"/>
          <p:nvPr/>
        </p:nvSpPr>
        <p:spPr>
          <a:xfrm>
            <a:off x="3888337" y="4901712"/>
            <a:ext cx="1811708" cy="276999"/>
          </a:xfrm>
          <a:prstGeom prst="rect">
            <a:avLst/>
          </a:prstGeom>
          <a:noFill/>
        </p:spPr>
        <p:txBody>
          <a:bodyPr wrap="square" rtlCol="0">
            <a:spAutoFit/>
          </a:bodyPr>
          <a:lstStyle/>
          <a:p>
            <a:pPr algn="ctr" fontAlgn="auto">
              <a:spcBef>
                <a:spcPts val="0"/>
              </a:spcBef>
              <a:spcAft>
                <a:spcPts val="0"/>
              </a:spcAft>
            </a:pPr>
            <a:r>
              <a:rPr lang="en-US" sz="1200" smtClean="0">
                <a:solidFill>
                  <a:srgbClr val="566057"/>
                </a:solidFill>
                <a:ea typeface="Calibri" charset="0"/>
                <a:cs typeface="Calibri" charset="0"/>
              </a:rPr>
              <a:t>Incomes below </a:t>
            </a:r>
            <a:r>
              <a:rPr lang="en-US" sz="1200" dirty="0">
                <a:solidFill>
                  <a:srgbClr val="566057"/>
                </a:solidFill>
                <a:ea typeface="Calibri" charset="0"/>
                <a:cs typeface="Calibri" charset="0"/>
              </a:rPr>
              <a:t>250% FPL</a:t>
            </a:r>
          </a:p>
        </p:txBody>
      </p:sp>
      <p:sp>
        <p:nvSpPr>
          <p:cNvPr id="22" name="TextBox 21"/>
          <p:cNvSpPr txBox="1"/>
          <p:nvPr/>
        </p:nvSpPr>
        <p:spPr>
          <a:xfrm>
            <a:off x="6993485" y="4901712"/>
            <a:ext cx="1877050" cy="276999"/>
          </a:xfrm>
          <a:prstGeom prst="rect">
            <a:avLst/>
          </a:prstGeom>
          <a:noFill/>
        </p:spPr>
        <p:txBody>
          <a:bodyPr wrap="square" rtlCol="0">
            <a:spAutoFit/>
          </a:bodyPr>
          <a:lstStyle/>
          <a:p>
            <a:pPr algn="ctr" fontAlgn="auto">
              <a:spcBef>
                <a:spcPts val="0"/>
              </a:spcBef>
              <a:spcAft>
                <a:spcPts val="0"/>
              </a:spcAft>
            </a:pPr>
            <a:r>
              <a:rPr lang="en-US" sz="1200" smtClean="0">
                <a:solidFill>
                  <a:srgbClr val="566057"/>
                </a:solidFill>
                <a:ea typeface="Calibri" charset="0"/>
                <a:cs typeface="Calibri" charset="0"/>
              </a:rPr>
              <a:t>Incomes 250</a:t>
            </a:r>
            <a:r>
              <a:rPr lang="en-US" sz="1200" dirty="0">
                <a:solidFill>
                  <a:srgbClr val="566057"/>
                </a:solidFill>
                <a:ea typeface="Calibri" charset="0"/>
                <a:cs typeface="Calibri" charset="0"/>
              </a:rPr>
              <a:t>% FPL or more</a:t>
            </a:r>
          </a:p>
        </p:txBody>
      </p:sp>
      <p:sp>
        <p:nvSpPr>
          <p:cNvPr id="30" name="TextBox 29"/>
          <p:cNvSpPr txBox="1"/>
          <p:nvPr/>
        </p:nvSpPr>
        <p:spPr>
          <a:xfrm>
            <a:off x="1238430" y="4901712"/>
            <a:ext cx="821107" cy="276999"/>
          </a:xfrm>
          <a:prstGeom prst="rect">
            <a:avLst/>
          </a:prstGeom>
          <a:noFill/>
        </p:spPr>
        <p:txBody>
          <a:bodyPr wrap="square" rtlCol="0">
            <a:spAutoFit/>
          </a:bodyPr>
          <a:lstStyle/>
          <a:p>
            <a:pPr algn="ctr" fontAlgn="auto">
              <a:spcBef>
                <a:spcPts val="0"/>
              </a:spcBef>
              <a:spcAft>
                <a:spcPts val="0"/>
              </a:spcAft>
            </a:pPr>
            <a:r>
              <a:rPr lang="en-US" sz="1200" dirty="0" smtClean="0">
                <a:solidFill>
                  <a:srgbClr val="566057"/>
                </a:solidFill>
                <a:ea typeface="Calibri" charset="0"/>
                <a:cs typeface="Calibri" charset="0"/>
              </a:rPr>
              <a:t>Total</a:t>
            </a:r>
            <a:endParaRPr lang="en-US" sz="1200" dirty="0">
              <a:solidFill>
                <a:srgbClr val="566057"/>
              </a:solidFill>
              <a:ea typeface="Calibri" charset="0"/>
              <a:cs typeface="Calibri" charset="0"/>
            </a:endParaRPr>
          </a:p>
        </p:txBody>
      </p:sp>
      <p:pic>
        <p:nvPicPr>
          <p:cNvPr id="32" name="Picture 31"/>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33" name="Text Box 5"/>
          <p:cNvSpPr txBox="1">
            <a:spLocks noChangeArrowheads="1"/>
          </p:cNvSpPr>
          <p:nvPr/>
        </p:nvSpPr>
        <p:spPr bwMode="auto">
          <a:xfrm>
            <a:off x="-1429" y="6406284"/>
            <a:ext cx="6960730" cy="430887"/>
          </a:xfrm>
          <a:prstGeom prst="rect">
            <a:avLst/>
          </a:prstGeom>
          <a:noFill/>
          <a:ln w="9525">
            <a:noFill/>
            <a:miter lim="800000"/>
            <a:headEnd/>
            <a:tailEnd/>
          </a:ln>
        </p:spPr>
        <p:txBody>
          <a:bodyPr wrap="square" anchor="b" anchorCtr="0">
            <a:spAutoFit/>
          </a:bodyPr>
          <a:lstStyle/>
          <a:p>
            <a:r>
              <a:rPr lang="en-US" sz="1100" dirty="0" smtClean="0">
                <a:solidFill>
                  <a:srgbClr val="566057"/>
                </a:solidFill>
                <a:latin typeface="Calibri Light" charset="0"/>
                <a:ea typeface="Calibri Light" charset="0"/>
                <a:cs typeface="Calibri Light" charset="0"/>
              </a:rPr>
              <a:t>Source</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M. </a:t>
            </a:r>
            <a:r>
              <a:rPr lang="en-US" sz="1100" dirty="0" err="1">
                <a:solidFill>
                  <a:srgbClr val="566057"/>
                </a:solidFill>
                <a:latin typeface="Calibri Light" charset="0"/>
                <a:ea typeface="Calibri Light" charset="0"/>
                <a:cs typeface="Calibri Light" charset="0"/>
              </a:rPr>
              <a:t>Gunja</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S. </a:t>
            </a:r>
            <a:r>
              <a:rPr lang="en-US" sz="1100" dirty="0">
                <a:solidFill>
                  <a:srgbClr val="566057"/>
                </a:solidFill>
                <a:latin typeface="Calibri Light" charset="0"/>
                <a:ea typeface="Calibri Light" charset="0"/>
                <a:cs typeface="Calibri Light" charset="0"/>
              </a:rPr>
              <a:t>R. Collins, </a:t>
            </a:r>
            <a:r>
              <a:rPr lang="en-US" sz="1100" dirty="0" smtClean="0">
                <a:solidFill>
                  <a:srgbClr val="566057"/>
                </a:solidFill>
                <a:latin typeface="Calibri Light" charset="0"/>
                <a:ea typeface="Calibri Light" charset="0"/>
                <a:cs typeface="Calibri Light" charset="0"/>
              </a:rPr>
              <a:t>M. </a:t>
            </a:r>
            <a:r>
              <a:rPr lang="en-US" sz="1100" dirty="0">
                <a:solidFill>
                  <a:srgbClr val="566057"/>
                </a:solidFill>
                <a:latin typeface="Calibri Light" charset="0"/>
                <a:ea typeface="Calibri Light" charset="0"/>
                <a:cs typeface="Calibri Light" charset="0"/>
              </a:rPr>
              <a:t>M. Doty, and </a:t>
            </a:r>
            <a:r>
              <a:rPr lang="en-US" sz="1100" dirty="0" smtClean="0">
                <a:solidFill>
                  <a:srgbClr val="566057"/>
                </a:solidFill>
                <a:latin typeface="Calibri Light" charset="0"/>
                <a:ea typeface="Calibri Light" charset="0"/>
                <a:cs typeface="Calibri Light" charset="0"/>
              </a:rPr>
              <a:t>S. </a:t>
            </a:r>
            <a:r>
              <a:rPr lang="en-US" sz="1100" dirty="0" err="1">
                <a:solidFill>
                  <a:srgbClr val="566057"/>
                </a:solidFill>
                <a:latin typeface="Calibri Light" charset="0"/>
                <a:ea typeface="Calibri Light" charset="0"/>
                <a:cs typeface="Calibri Light" charset="0"/>
              </a:rPr>
              <a:t>Beutel</a:t>
            </a:r>
            <a:r>
              <a:rPr lang="en-US" sz="1100" dirty="0">
                <a:solidFill>
                  <a:srgbClr val="566057"/>
                </a:solidFill>
                <a:latin typeface="Calibri Light" charset="0"/>
                <a:ea typeface="Calibri Light" charset="0"/>
                <a:cs typeface="Calibri Light" charset="0"/>
              </a:rPr>
              <a:t>, </a:t>
            </a:r>
            <a:r>
              <a:rPr lang="en-US" sz="1100" i="1" dirty="0">
                <a:solidFill>
                  <a:srgbClr val="566057"/>
                </a:solidFill>
                <a:latin typeface="Calibri Light" charset="0"/>
                <a:ea typeface="Calibri Light" charset="0"/>
                <a:cs typeface="Calibri Light" charset="0"/>
              </a:rPr>
              <a:t>Americans’ Experiences with ACA Marketplace Coverage: Affordability and Provider Network </a:t>
            </a:r>
            <a:r>
              <a:rPr lang="en-US" sz="1100" i="1" dirty="0" smtClean="0">
                <a:solidFill>
                  <a:srgbClr val="566057"/>
                </a:solidFill>
                <a:latin typeface="Calibri Light" charset="0"/>
                <a:ea typeface="Calibri Light" charset="0"/>
                <a:cs typeface="Calibri Light" charset="0"/>
              </a:rPr>
              <a:t>Satisfaction,</a:t>
            </a:r>
            <a:r>
              <a:rPr lang="en-US" sz="1100" dirty="0" smtClean="0">
                <a:solidFill>
                  <a:srgbClr val="566057"/>
                </a:solidFill>
                <a:latin typeface="Calibri Light" charset="0"/>
                <a:ea typeface="Calibri Light" charset="0"/>
                <a:cs typeface="Calibri Light" charset="0"/>
              </a:rPr>
              <a:t> The Commonwealth Fund, July 2016.</a:t>
            </a:r>
            <a:endParaRPr lang="en-US" sz="1100" dirty="0">
              <a:solidFill>
                <a:srgbClr val="566057"/>
              </a:solidFill>
              <a:latin typeface="Calibri Light" charset="0"/>
              <a:ea typeface="Calibri Light" charset="0"/>
              <a:cs typeface="Calibri Light" charset="0"/>
            </a:endParaRPr>
          </a:p>
        </p:txBody>
      </p:sp>
      <p:sp>
        <p:nvSpPr>
          <p:cNvPr id="35" name="Text Box 5"/>
          <p:cNvSpPr txBox="1">
            <a:spLocks noChangeArrowheads="1"/>
          </p:cNvSpPr>
          <p:nvPr/>
        </p:nvSpPr>
        <p:spPr bwMode="auto">
          <a:xfrm>
            <a:off x="-1" y="5623560"/>
            <a:ext cx="9144000" cy="600164"/>
          </a:xfrm>
          <a:prstGeom prst="rect">
            <a:avLst/>
          </a:prstGeom>
          <a:noFill/>
          <a:ln w="9525">
            <a:noFill/>
            <a:miter lim="800000"/>
            <a:headEnd/>
            <a:tailEnd/>
          </a:ln>
        </p:spPr>
        <p:txBody>
          <a:bodyPr wrap="square" anchor="b" anchorCtr="0">
            <a:spAutoFit/>
          </a:bodyPr>
          <a:lstStyle/>
          <a:p>
            <a:pPr fontAlgn="auto">
              <a:spcBef>
                <a:spcPts val="0"/>
              </a:spcBef>
              <a:spcAft>
                <a:spcPts val="0"/>
              </a:spcAft>
            </a:pPr>
            <a:r>
              <a:rPr lang="en-US" sz="1100" dirty="0">
                <a:solidFill>
                  <a:srgbClr val="566057"/>
                </a:solidFill>
                <a:latin typeface="Calibri Light" charset="0"/>
                <a:ea typeface="Calibri Light" charset="0"/>
                <a:cs typeface="Calibri Light" charset="0"/>
              </a:rPr>
              <a:t>Notes: FPL refers to federal poverty level. 250% of </a:t>
            </a:r>
            <a:r>
              <a:rPr lang="en-US" sz="1100" dirty="0" smtClean="0">
                <a:solidFill>
                  <a:srgbClr val="566057"/>
                </a:solidFill>
                <a:latin typeface="Calibri Light" charset="0"/>
                <a:ea typeface="Calibri Light" charset="0"/>
                <a:cs typeface="Calibri Light" charset="0"/>
              </a:rPr>
              <a:t>FPL </a:t>
            </a:r>
            <a:r>
              <a:rPr lang="en-US" sz="1100" dirty="0">
                <a:solidFill>
                  <a:srgbClr val="566057"/>
                </a:solidFill>
                <a:latin typeface="Calibri Light" charset="0"/>
                <a:ea typeface="Calibri Light" charset="0"/>
                <a:cs typeface="Calibri Light" charset="0"/>
              </a:rPr>
              <a:t>is $29,425 for an individual or $60,625 for a family of four. </a:t>
            </a:r>
            <a:r>
              <a:rPr lang="en-US" sz="1100" dirty="0" smtClean="0">
                <a:solidFill>
                  <a:srgbClr val="566057"/>
                </a:solidFill>
                <a:latin typeface="Calibri Light" charset="0"/>
                <a:ea typeface="Calibri Light" charset="0"/>
                <a:cs typeface="Calibri Light" charset="0"/>
              </a:rPr>
              <a:t>Segments </a:t>
            </a:r>
            <a:r>
              <a:rPr lang="en-US" sz="1100" dirty="0">
                <a:solidFill>
                  <a:srgbClr val="566057"/>
                </a:solidFill>
                <a:latin typeface="Calibri Light" charset="0"/>
                <a:ea typeface="Calibri Light" charset="0"/>
                <a:cs typeface="Calibri Light" charset="0"/>
              </a:rPr>
              <a:t>may not sum to </a:t>
            </a:r>
            <a:r>
              <a:rPr lang="en-US" sz="1100" dirty="0" smtClean="0">
                <a:solidFill>
                  <a:srgbClr val="566057"/>
                </a:solidFill>
                <a:latin typeface="Calibri Light" charset="0"/>
                <a:ea typeface="Calibri Light" charset="0"/>
                <a:cs typeface="Calibri Light" charset="0"/>
              </a:rPr>
              <a:t>subtotals </a:t>
            </a:r>
            <a:br>
              <a:rPr lang="en-US" sz="1100" dirty="0" smtClean="0">
                <a:solidFill>
                  <a:srgbClr val="566057"/>
                </a:solidFill>
                <a:latin typeface="Calibri Light" charset="0"/>
                <a:ea typeface="Calibri Light" charset="0"/>
                <a:cs typeface="Calibri Light" charset="0"/>
              </a:rPr>
            </a:br>
            <a:r>
              <a:rPr lang="en-US" sz="1100" dirty="0" smtClean="0">
                <a:solidFill>
                  <a:srgbClr val="566057"/>
                </a:solidFill>
                <a:latin typeface="Calibri Light" charset="0"/>
                <a:ea typeface="Calibri Light" charset="0"/>
                <a:cs typeface="Calibri Light" charset="0"/>
              </a:rPr>
              <a:t>because of </a:t>
            </a:r>
            <a:r>
              <a:rPr lang="en-US" sz="1100" dirty="0">
                <a:solidFill>
                  <a:srgbClr val="566057"/>
                </a:solidFill>
                <a:latin typeface="Calibri Light" charset="0"/>
                <a:ea typeface="Calibri Light" charset="0"/>
                <a:cs typeface="Calibri Light" charset="0"/>
              </a:rPr>
              <a:t>rounding. </a:t>
            </a:r>
          </a:p>
          <a:p>
            <a:r>
              <a:rPr lang="en-US" sz="1100" dirty="0" smtClean="0">
                <a:solidFill>
                  <a:srgbClr val="566057"/>
                </a:solidFill>
                <a:latin typeface="Calibri Light" charset="0"/>
                <a:ea typeface="Calibri Light" charset="0"/>
                <a:cs typeface="Calibri Light" charset="0"/>
              </a:rPr>
              <a:t>Data: </a:t>
            </a:r>
            <a:r>
              <a:rPr lang="en-US" sz="1100" dirty="0">
                <a:solidFill>
                  <a:srgbClr val="566057"/>
                </a:solidFill>
                <a:latin typeface="Calibri Light" charset="0"/>
                <a:ea typeface="Calibri Light" charset="0"/>
                <a:cs typeface="Calibri Light" charset="0"/>
              </a:rPr>
              <a:t>The Commonwealth Fund Affordable Care Act Tracking Survey, </a:t>
            </a:r>
            <a:r>
              <a:rPr lang="en-US" sz="1100" dirty="0" smtClean="0">
                <a:solidFill>
                  <a:srgbClr val="566057"/>
                </a:solidFill>
                <a:latin typeface="Calibri Light" charset="0"/>
                <a:ea typeface="Calibri Light" charset="0"/>
                <a:cs typeface="Calibri Light" charset="0"/>
              </a:rPr>
              <a:t>February–April 2016.</a:t>
            </a:r>
            <a:endParaRPr lang="en-US" sz="1100" dirty="0">
              <a:solidFill>
                <a:srgbClr val="566057"/>
              </a:solidFill>
              <a:latin typeface="Calibri Light" charset="0"/>
              <a:ea typeface="Calibri Light" charset="0"/>
              <a:cs typeface="Calibri Light" charset="0"/>
            </a:endParaRPr>
          </a:p>
        </p:txBody>
      </p:sp>
      <p:sp>
        <p:nvSpPr>
          <p:cNvPr id="36" name="TextBox 35"/>
          <p:cNvSpPr txBox="1"/>
          <p:nvPr/>
        </p:nvSpPr>
        <p:spPr>
          <a:xfrm>
            <a:off x="0" y="1066800"/>
            <a:ext cx="9144000" cy="640080"/>
          </a:xfrm>
          <a:prstGeom prst="rect">
            <a:avLst/>
          </a:prstGeom>
          <a:solidFill>
            <a:schemeClr val="accent5"/>
          </a:solidFill>
        </p:spPr>
        <p:txBody>
          <a:bodyPr wrap="square" lIns="731520" rtlCol="0" anchor="ctr">
            <a:spAutoFit/>
          </a:bodyPr>
          <a:lstStyle/>
          <a:p>
            <a:pPr fontAlgn="auto">
              <a:spcBef>
                <a:spcPts val="0"/>
              </a:spcBef>
              <a:spcAft>
                <a:spcPts val="0"/>
              </a:spcAft>
            </a:pPr>
            <a:r>
              <a:rPr lang="en-US" dirty="0">
                <a:solidFill>
                  <a:prstClr val="white"/>
                </a:solidFill>
                <a:latin typeface="Calibri" panose="020F0502020204030204" pitchFamily="34" charset="0"/>
                <a:ea typeface="+mn-ea"/>
                <a:cs typeface="Arial" panose="020B0604020202020204" pitchFamily="34" charset="0"/>
              </a:rPr>
              <a:t>H</a:t>
            </a:r>
            <a:r>
              <a:rPr lang="en-US" dirty="0" smtClean="0">
                <a:solidFill>
                  <a:prstClr val="white"/>
                </a:solidFill>
                <a:latin typeface="Calibri" panose="020F0502020204030204" pitchFamily="34" charset="0"/>
                <a:ea typeface="+mn-ea"/>
                <a:cs typeface="Arial" panose="020B0604020202020204" pitchFamily="34" charset="0"/>
              </a:rPr>
              <a:t>ow easy or difficult is it for you to afford the premium costs for </a:t>
            </a:r>
            <a:r>
              <a:rPr lang="en-US" dirty="0">
                <a:solidFill>
                  <a:prstClr val="white"/>
                </a:solidFill>
                <a:latin typeface="Calibri" panose="020F0502020204030204" pitchFamily="34" charset="0"/>
                <a:ea typeface="+mn-ea"/>
                <a:cs typeface="Arial" panose="020B0604020202020204" pitchFamily="34" charset="0"/>
              </a:rPr>
              <a:t>your health insurance? </a:t>
            </a:r>
          </a:p>
        </p:txBody>
      </p:sp>
      <p:pic>
        <p:nvPicPr>
          <p:cNvPr id="37" name="Picture 36"/>
          <p:cNvPicPr>
            <a:picLocks noChangeAspect="1"/>
          </p:cNvPicPr>
          <p:nvPr/>
        </p:nvPicPr>
        <p:blipFill>
          <a:blip r:embed="rId5"/>
          <a:stretch>
            <a:fillRect/>
          </a:stretch>
        </p:blipFill>
        <p:spPr>
          <a:xfrm>
            <a:off x="137161" y="1180925"/>
            <a:ext cx="378391" cy="468179"/>
          </a:xfrm>
          <a:prstGeom prst="rect">
            <a:avLst/>
          </a:prstGeom>
        </p:spPr>
      </p:pic>
    </p:spTree>
    <p:extLst>
      <p:ext uri="{BB962C8B-B14F-4D97-AF65-F5344CB8AC3E}">
        <p14:creationId xmlns:p14="http://schemas.microsoft.com/office/powerpoint/2010/main" val="2896322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nvPr>
        </p:nvGraphicFramePr>
        <p:xfrm>
          <a:off x="111095" y="1850209"/>
          <a:ext cx="8887626" cy="3186142"/>
        </p:xfrm>
        <a:graphic>
          <a:graphicData uri="http://schemas.openxmlformats.org/drawingml/2006/chart">
            <c:chart xmlns:c="http://schemas.openxmlformats.org/drawingml/2006/chart" xmlns:r="http://schemas.openxmlformats.org/officeDocument/2006/relationships" r:id="rId3"/>
          </a:graphicData>
        </a:graphic>
      </p:graphicFrame>
      <p:sp>
        <p:nvSpPr>
          <p:cNvPr id="34" name="Rectangle 3"/>
          <p:cNvSpPr txBox="1">
            <a:spLocks noChangeArrowheads="1"/>
          </p:cNvSpPr>
          <p:nvPr/>
        </p:nvSpPr>
        <p:spPr bwMode="auto">
          <a:xfrm>
            <a:off x="-3" y="76200"/>
            <a:ext cx="9144000" cy="122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68580" tIns="34290" rIns="68580" bIns="34290" numCol="1" anchor="t" anchorCtr="0" compatLnSpc="1">
            <a:prstTxWarp prst="textNoShape">
              <a:avLst/>
            </a:prstTxWarp>
            <a:spAutoFit/>
          </a:bodyPr>
          <a:lstStyle>
            <a:lvl1pPr algn="l" rtl="0" eaLnBrk="1" fontAlgn="base" hangingPunct="1">
              <a:spcBef>
                <a:spcPct val="0"/>
              </a:spcBef>
              <a:spcAft>
                <a:spcPct val="0"/>
              </a:spcAft>
              <a:defRPr sz="3600" kern="1200">
                <a:solidFill>
                  <a:schemeClr val="tx1"/>
                </a:solidFill>
                <a:latin typeface="Georgia"/>
                <a:ea typeface="ＭＳ Ｐゴシック" charset="-128"/>
                <a:cs typeface="Georgia"/>
              </a:defRPr>
            </a:lvl1pPr>
            <a:lvl2pPr algn="l" rtl="0" eaLnBrk="1" fontAlgn="base" hangingPunct="1">
              <a:spcBef>
                <a:spcPct val="0"/>
              </a:spcBef>
              <a:spcAft>
                <a:spcPct val="0"/>
              </a:spcAft>
              <a:defRPr sz="3600">
                <a:solidFill>
                  <a:schemeClr val="tx1"/>
                </a:solidFill>
                <a:latin typeface="Georgia" charset="0"/>
                <a:ea typeface="ＭＳ Ｐゴシック" charset="-128"/>
              </a:defRPr>
            </a:lvl2pPr>
            <a:lvl3pPr algn="l" rtl="0" eaLnBrk="1" fontAlgn="base" hangingPunct="1">
              <a:spcBef>
                <a:spcPct val="0"/>
              </a:spcBef>
              <a:spcAft>
                <a:spcPct val="0"/>
              </a:spcAft>
              <a:defRPr sz="3600">
                <a:solidFill>
                  <a:schemeClr val="tx1"/>
                </a:solidFill>
                <a:latin typeface="Georgia" charset="0"/>
                <a:ea typeface="ＭＳ Ｐゴシック" charset="-128"/>
              </a:defRPr>
            </a:lvl3pPr>
            <a:lvl4pPr algn="l" rtl="0" eaLnBrk="1" fontAlgn="base" hangingPunct="1">
              <a:spcBef>
                <a:spcPct val="0"/>
              </a:spcBef>
              <a:spcAft>
                <a:spcPct val="0"/>
              </a:spcAft>
              <a:defRPr sz="3600">
                <a:solidFill>
                  <a:schemeClr val="tx1"/>
                </a:solidFill>
                <a:latin typeface="Georgia" charset="0"/>
                <a:ea typeface="ＭＳ Ｐゴシック" charset="-128"/>
              </a:defRPr>
            </a:lvl4pPr>
            <a:lvl5pPr algn="l" rtl="0" eaLnBrk="1" fontAlgn="base" hangingPunct="1">
              <a:spcBef>
                <a:spcPct val="0"/>
              </a:spcBef>
              <a:spcAft>
                <a:spcPct val="0"/>
              </a:spcAft>
              <a:defRPr sz="3600">
                <a:solidFill>
                  <a:schemeClr val="tx1"/>
                </a:solidFill>
                <a:latin typeface="Georgia" charset="0"/>
                <a:ea typeface="ＭＳ Ｐゴシック" charset="-128"/>
              </a:defRPr>
            </a:lvl5pPr>
            <a:lvl6pPr marL="457200" algn="ctr" rtl="0" eaLnBrk="1" fontAlgn="base" hangingPunct="1">
              <a:spcBef>
                <a:spcPct val="0"/>
              </a:spcBef>
              <a:spcAft>
                <a:spcPct val="0"/>
              </a:spcAft>
              <a:defRPr sz="4400">
                <a:solidFill>
                  <a:schemeClr val="tx1"/>
                </a:solidFill>
                <a:latin typeface="Trebuchet MS" charset="0"/>
                <a:ea typeface="ＭＳ Ｐゴシック" charset="-128"/>
              </a:defRPr>
            </a:lvl6pPr>
            <a:lvl7pPr marL="914400" algn="ctr" rtl="0" eaLnBrk="1" fontAlgn="base" hangingPunct="1">
              <a:spcBef>
                <a:spcPct val="0"/>
              </a:spcBef>
              <a:spcAft>
                <a:spcPct val="0"/>
              </a:spcAft>
              <a:defRPr sz="4400">
                <a:solidFill>
                  <a:schemeClr val="tx1"/>
                </a:solidFill>
                <a:latin typeface="Trebuchet MS" charset="0"/>
                <a:ea typeface="ＭＳ Ｐゴシック" charset="-128"/>
              </a:defRPr>
            </a:lvl7pPr>
            <a:lvl8pPr marL="1371600" algn="ctr" rtl="0" eaLnBrk="1" fontAlgn="base" hangingPunct="1">
              <a:spcBef>
                <a:spcPct val="0"/>
              </a:spcBef>
              <a:spcAft>
                <a:spcPct val="0"/>
              </a:spcAft>
              <a:defRPr sz="4400">
                <a:solidFill>
                  <a:schemeClr val="tx1"/>
                </a:solidFill>
                <a:latin typeface="Trebuchet MS" charset="0"/>
                <a:ea typeface="ＭＳ Ｐゴシック" charset="-128"/>
              </a:defRPr>
            </a:lvl8pPr>
            <a:lvl9pPr marL="1828800" algn="ctr" rtl="0" eaLnBrk="1" fontAlgn="base" hangingPunct="1">
              <a:spcBef>
                <a:spcPct val="0"/>
              </a:spcBef>
              <a:spcAft>
                <a:spcPct val="0"/>
              </a:spcAft>
              <a:defRPr sz="4400">
                <a:solidFill>
                  <a:schemeClr val="tx1"/>
                </a:solidFill>
                <a:latin typeface="Trebuchet MS" charset="0"/>
                <a:ea typeface="ＭＳ Ｐゴシック" charset="-128"/>
              </a:defRPr>
            </a:lvl9pPr>
          </a:lstStyle>
          <a:p>
            <a:pPr>
              <a:lnSpc>
                <a:spcPts val="3000"/>
              </a:lnSpc>
            </a:pPr>
            <a:r>
              <a:rPr lang="en-US" sz="2800" dirty="0" smtClean="0">
                <a:solidFill>
                  <a:srgbClr val="566057"/>
                </a:solidFill>
                <a:latin typeface="Calibri" charset="0"/>
                <a:ea typeface="Calibri" charset="0"/>
                <a:cs typeface="Calibri" charset="0"/>
              </a:rPr>
              <a:t>Exhibit 7. Low-Income </a:t>
            </a:r>
            <a:r>
              <a:rPr lang="en-US" sz="2800" dirty="0">
                <a:solidFill>
                  <a:srgbClr val="566057"/>
                </a:solidFill>
                <a:latin typeface="Calibri" charset="0"/>
                <a:ea typeface="Calibri" charset="0"/>
                <a:cs typeface="Calibri" charset="0"/>
              </a:rPr>
              <a:t>Adults </a:t>
            </a:r>
            <a:r>
              <a:rPr lang="en-US" sz="2800" dirty="0" smtClean="0">
                <a:solidFill>
                  <a:srgbClr val="566057"/>
                </a:solidFill>
                <a:latin typeface="Calibri" charset="0"/>
                <a:ea typeface="Calibri" charset="0"/>
                <a:cs typeface="Calibri" charset="0"/>
              </a:rPr>
              <a:t>with </a:t>
            </a:r>
            <a:r>
              <a:rPr lang="en-US" sz="2800" dirty="0">
                <a:solidFill>
                  <a:srgbClr val="566057"/>
                </a:solidFill>
                <a:latin typeface="Calibri" charset="0"/>
                <a:ea typeface="Calibri" charset="0"/>
                <a:cs typeface="Calibri" charset="0"/>
              </a:rPr>
              <a:t>Marketplace Coverage </a:t>
            </a:r>
            <a:endParaRPr lang="en-US" sz="2800" dirty="0" smtClean="0">
              <a:solidFill>
                <a:srgbClr val="566057"/>
              </a:solidFill>
              <a:latin typeface="Calibri" charset="0"/>
              <a:ea typeface="Calibri" charset="0"/>
              <a:cs typeface="Calibri" charset="0"/>
            </a:endParaRPr>
          </a:p>
          <a:p>
            <a:pPr>
              <a:lnSpc>
                <a:spcPts val="3000"/>
              </a:lnSpc>
            </a:pPr>
            <a:r>
              <a:rPr lang="en-US" sz="2800" dirty="0" smtClean="0">
                <a:solidFill>
                  <a:srgbClr val="566057"/>
                </a:solidFill>
                <a:latin typeface="Calibri" charset="0"/>
                <a:ea typeface="Calibri" charset="0"/>
                <a:cs typeface="Calibri" charset="0"/>
              </a:rPr>
              <a:t>Less </a:t>
            </a:r>
            <a:r>
              <a:rPr lang="en-US" sz="2800" dirty="0">
                <a:solidFill>
                  <a:srgbClr val="566057"/>
                </a:solidFill>
                <a:latin typeface="Calibri" charset="0"/>
                <a:ea typeface="Calibri" charset="0"/>
                <a:cs typeface="Calibri" charset="0"/>
              </a:rPr>
              <a:t>Likely to Have High Deductibles Than Adults with </a:t>
            </a:r>
            <a:endParaRPr lang="en-US" sz="2800" dirty="0" smtClean="0">
              <a:solidFill>
                <a:srgbClr val="566057"/>
              </a:solidFill>
              <a:latin typeface="Calibri" charset="0"/>
              <a:ea typeface="Calibri" charset="0"/>
              <a:cs typeface="Calibri" charset="0"/>
            </a:endParaRPr>
          </a:p>
          <a:p>
            <a:pPr>
              <a:lnSpc>
                <a:spcPts val="3000"/>
              </a:lnSpc>
            </a:pPr>
            <a:r>
              <a:rPr lang="en-US" sz="2800" dirty="0" smtClean="0">
                <a:solidFill>
                  <a:srgbClr val="566057"/>
                </a:solidFill>
                <a:latin typeface="Calibri" charset="0"/>
                <a:ea typeface="Calibri" charset="0"/>
                <a:cs typeface="Calibri" charset="0"/>
              </a:rPr>
              <a:t>Higher </a:t>
            </a:r>
            <a:r>
              <a:rPr lang="en-US" sz="2800" dirty="0">
                <a:solidFill>
                  <a:srgbClr val="566057"/>
                </a:solidFill>
                <a:latin typeface="Calibri" charset="0"/>
                <a:ea typeface="Calibri" charset="0"/>
                <a:cs typeface="Calibri" charset="0"/>
              </a:rPr>
              <a:t>Incomes</a:t>
            </a:r>
          </a:p>
        </p:txBody>
      </p:sp>
      <p:sp>
        <p:nvSpPr>
          <p:cNvPr id="44" name="TextBox 43"/>
          <p:cNvSpPr txBox="1"/>
          <p:nvPr/>
        </p:nvSpPr>
        <p:spPr>
          <a:xfrm>
            <a:off x="139314" y="1371600"/>
            <a:ext cx="732360" cy="276999"/>
          </a:xfrm>
          <a:prstGeom prst="rect">
            <a:avLst/>
          </a:prstGeom>
          <a:noFill/>
        </p:spPr>
        <p:txBody>
          <a:bodyPr wrap="square" rtlCol="0">
            <a:spAutoFit/>
          </a:bodyPr>
          <a:lstStyle/>
          <a:p>
            <a:pPr fontAlgn="auto">
              <a:spcBef>
                <a:spcPts val="0"/>
              </a:spcBef>
              <a:spcAft>
                <a:spcPts val="0"/>
              </a:spcAft>
            </a:pPr>
            <a:r>
              <a:rPr lang="en-US" sz="1200" smtClean="0">
                <a:solidFill>
                  <a:srgbClr val="566057"/>
                </a:solidFill>
                <a:latin typeface="Calibri" panose="020F0502020204030204" pitchFamily="34" charset="0"/>
                <a:ea typeface="+mn-ea"/>
                <a:cs typeface="+mn-cs"/>
              </a:rPr>
              <a:t>Percent</a:t>
            </a:r>
            <a:endParaRPr lang="en-US" sz="1200" dirty="0">
              <a:solidFill>
                <a:srgbClr val="566057"/>
              </a:solidFill>
              <a:latin typeface="Calibri" panose="020F0502020204030204" pitchFamily="34" charset="0"/>
              <a:ea typeface="+mn-ea"/>
              <a:cs typeface="+mn-cs"/>
            </a:endParaRPr>
          </a:p>
        </p:txBody>
      </p:sp>
      <p:sp>
        <p:nvSpPr>
          <p:cNvPr id="10" name="TextBox 9"/>
          <p:cNvSpPr txBox="1"/>
          <p:nvPr/>
        </p:nvSpPr>
        <p:spPr>
          <a:xfrm>
            <a:off x="3855173" y="4901712"/>
            <a:ext cx="1819234" cy="276999"/>
          </a:xfrm>
          <a:prstGeom prst="rect">
            <a:avLst/>
          </a:prstGeom>
          <a:noFill/>
        </p:spPr>
        <p:txBody>
          <a:bodyPr wrap="square" rtlCol="0">
            <a:spAutoFit/>
          </a:bodyPr>
          <a:lstStyle/>
          <a:p>
            <a:pPr algn="ctr" fontAlgn="auto">
              <a:spcBef>
                <a:spcPts val="0"/>
              </a:spcBef>
              <a:spcAft>
                <a:spcPts val="0"/>
              </a:spcAft>
            </a:pPr>
            <a:r>
              <a:rPr lang="en-US" sz="1200" dirty="0" smtClean="0">
                <a:solidFill>
                  <a:srgbClr val="566057"/>
                </a:solidFill>
                <a:latin typeface="Calibri" panose="020F0502020204030204" pitchFamily="34" charset="0"/>
                <a:ea typeface="+mn-ea"/>
                <a:cs typeface="Arial" panose="020B0604020202020204" pitchFamily="34" charset="0"/>
              </a:rPr>
              <a:t>Incomes below </a:t>
            </a:r>
            <a:r>
              <a:rPr lang="en-US" sz="1200" dirty="0">
                <a:solidFill>
                  <a:srgbClr val="566057"/>
                </a:solidFill>
                <a:latin typeface="Calibri" panose="020F0502020204030204" pitchFamily="34" charset="0"/>
                <a:ea typeface="+mn-ea"/>
                <a:cs typeface="Arial" panose="020B0604020202020204" pitchFamily="34" charset="0"/>
              </a:rPr>
              <a:t>250% FPL</a:t>
            </a:r>
          </a:p>
        </p:txBody>
      </p:sp>
      <p:sp>
        <p:nvSpPr>
          <p:cNvPr id="11" name="TextBox 10"/>
          <p:cNvSpPr txBox="1"/>
          <p:nvPr/>
        </p:nvSpPr>
        <p:spPr>
          <a:xfrm>
            <a:off x="6934386" y="4901712"/>
            <a:ext cx="1901967" cy="276999"/>
          </a:xfrm>
          <a:prstGeom prst="rect">
            <a:avLst/>
          </a:prstGeom>
          <a:noFill/>
        </p:spPr>
        <p:txBody>
          <a:bodyPr wrap="square" rtlCol="0">
            <a:spAutoFit/>
          </a:bodyPr>
          <a:lstStyle/>
          <a:p>
            <a:pPr algn="ctr" fontAlgn="auto">
              <a:spcBef>
                <a:spcPts val="0"/>
              </a:spcBef>
              <a:spcAft>
                <a:spcPts val="0"/>
              </a:spcAft>
            </a:pPr>
            <a:r>
              <a:rPr lang="en-US" sz="1200" dirty="0" smtClean="0">
                <a:solidFill>
                  <a:srgbClr val="566057"/>
                </a:solidFill>
                <a:latin typeface="Calibri" panose="020F0502020204030204" pitchFamily="34" charset="0"/>
                <a:ea typeface="+mn-ea"/>
                <a:cs typeface="Arial" panose="020B0604020202020204" pitchFamily="34" charset="0"/>
              </a:rPr>
              <a:t>Incomes 250</a:t>
            </a:r>
            <a:r>
              <a:rPr lang="en-US" sz="1200" dirty="0">
                <a:solidFill>
                  <a:srgbClr val="566057"/>
                </a:solidFill>
                <a:latin typeface="Calibri" panose="020F0502020204030204" pitchFamily="34" charset="0"/>
                <a:ea typeface="+mn-ea"/>
                <a:cs typeface="Arial" panose="020B0604020202020204" pitchFamily="34" charset="0"/>
              </a:rPr>
              <a:t>% FPL or more</a:t>
            </a:r>
          </a:p>
        </p:txBody>
      </p:sp>
      <p:sp>
        <p:nvSpPr>
          <p:cNvPr id="12" name="TextBox 11"/>
          <p:cNvSpPr txBox="1"/>
          <p:nvPr/>
        </p:nvSpPr>
        <p:spPr>
          <a:xfrm>
            <a:off x="1403890" y="4901712"/>
            <a:ext cx="500464" cy="276999"/>
          </a:xfrm>
          <a:prstGeom prst="rect">
            <a:avLst/>
          </a:prstGeom>
          <a:noFill/>
        </p:spPr>
        <p:txBody>
          <a:bodyPr wrap="square" rtlCol="0">
            <a:spAutoFit/>
          </a:bodyPr>
          <a:lstStyle/>
          <a:p>
            <a:pPr algn="ctr" fontAlgn="auto">
              <a:spcBef>
                <a:spcPts val="0"/>
              </a:spcBef>
              <a:spcAft>
                <a:spcPts val="0"/>
              </a:spcAft>
            </a:pPr>
            <a:r>
              <a:rPr lang="en-US" sz="1200" dirty="0">
                <a:solidFill>
                  <a:srgbClr val="566057"/>
                </a:solidFill>
                <a:latin typeface="Calibri" panose="020F0502020204030204" pitchFamily="34" charset="0"/>
                <a:ea typeface="+mn-ea"/>
                <a:cs typeface="Arial" panose="020B0604020202020204" pitchFamily="34" charset="0"/>
              </a:rPr>
              <a:t>Total</a:t>
            </a:r>
          </a:p>
        </p:txBody>
      </p:sp>
      <p:pic>
        <p:nvPicPr>
          <p:cNvPr id="14" name="Picture 13"/>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15" name="Text Box 5"/>
          <p:cNvSpPr txBox="1">
            <a:spLocks noChangeArrowheads="1"/>
          </p:cNvSpPr>
          <p:nvPr/>
        </p:nvSpPr>
        <p:spPr bwMode="auto">
          <a:xfrm>
            <a:off x="-1429" y="6406284"/>
            <a:ext cx="6960730" cy="430887"/>
          </a:xfrm>
          <a:prstGeom prst="rect">
            <a:avLst/>
          </a:prstGeom>
          <a:noFill/>
          <a:ln w="9525">
            <a:noFill/>
            <a:miter lim="800000"/>
            <a:headEnd/>
            <a:tailEnd/>
          </a:ln>
        </p:spPr>
        <p:txBody>
          <a:bodyPr wrap="square" anchor="b" anchorCtr="0">
            <a:spAutoFit/>
          </a:bodyPr>
          <a:lstStyle/>
          <a:p>
            <a:r>
              <a:rPr lang="en-US" sz="1100" dirty="0" smtClean="0">
                <a:solidFill>
                  <a:srgbClr val="566057"/>
                </a:solidFill>
                <a:latin typeface="Calibri Light" charset="0"/>
                <a:ea typeface="Calibri Light" charset="0"/>
                <a:cs typeface="Calibri Light" charset="0"/>
              </a:rPr>
              <a:t>Source</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M. </a:t>
            </a:r>
            <a:r>
              <a:rPr lang="en-US" sz="1100" dirty="0" err="1">
                <a:solidFill>
                  <a:srgbClr val="566057"/>
                </a:solidFill>
                <a:latin typeface="Calibri Light" charset="0"/>
                <a:ea typeface="Calibri Light" charset="0"/>
                <a:cs typeface="Calibri Light" charset="0"/>
              </a:rPr>
              <a:t>Gunja</a:t>
            </a:r>
            <a:r>
              <a:rPr lang="en-US" sz="1100" dirty="0">
                <a:solidFill>
                  <a:srgbClr val="566057"/>
                </a:solidFill>
                <a:latin typeface="Calibri Light" charset="0"/>
                <a:ea typeface="Calibri Light" charset="0"/>
                <a:cs typeface="Calibri Light" charset="0"/>
              </a:rPr>
              <a:t>, </a:t>
            </a:r>
            <a:r>
              <a:rPr lang="en-US" sz="1100" dirty="0" smtClean="0">
                <a:solidFill>
                  <a:srgbClr val="566057"/>
                </a:solidFill>
                <a:latin typeface="Calibri Light" charset="0"/>
                <a:ea typeface="Calibri Light" charset="0"/>
                <a:cs typeface="Calibri Light" charset="0"/>
              </a:rPr>
              <a:t>S. </a:t>
            </a:r>
            <a:r>
              <a:rPr lang="en-US" sz="1100" dirty="0">
                <a:solidFill>
                  <a:srgbClr val="566057"/>
                </a:solidFill>
                <a:latin typeface="Calibri Light" charset="0"/>
                <a:ea typeface="Calibri Light" charset="0"/>
                <a:cs typeface="Calibri Light" charset="0"/>
              </a:rPr>
              <a:t>R. Collins, </a:t>
            </a:r>
            <a:r>
              <a:rPr lang="en-US" sz="1100" dirty="0" smtClean="0">
                <a:solidFill>
                  <a:srgbClr val="566057"/>
                </a:solidFill>
                <a:latin typeface="Calibri Light" charset="0"/>
                <a:ea typeface="Calibri Light" charset="0"/>
                <a:cs typeface="Calibri Light" charset="0"/>
              </a:rPr>
              <a:t>M. </a:t>
            </a:r>
            <a:r>
              <a:rPr lang="en-US" sz="1100" dirty="0">
                <a:solidFill>
                  <a:srgbClr val="566057"/>
                </a:solidFill>
                <a:latin typeface="Calibri Light" charset="0"/>
                <a:ea typeface="Calibri Light" charset="0"/>
                <a:cs typeface="Calibri Light" charset="0"/>
              </a:rPr>
              <a:t>M. Doty, and </a:t>
            </a:r>
            <a:r>
              <a:rPr lang="en-US" sz="1100" dirty="0" smtClean="0">
                <a:solidFill>
                  <a:srgbClr val="566057"/>
                </a:solidFill>
                <a:latin typeface="Calibri Light" charset="0"/>
                <a:ea typeface="Calibri Light" charset="0"/>
                <a:cs typeface="Calibri Light" charset="0"/>
              </a:rPr>
              <a:t>S. </a:t>
            </a:r>
            <a:r>
              <a:rPr lang="en-US" sz="1100" dirty="0" err="1">
                <a:solidFill>
                  <a:srgbClr val="566057"/>
                </a:solidFill>
                <a:latin typeface="Calibri Light" charset="0"/>
                <a:ea typeface="Calibri Light" charset="0"/>
                <a:cs typeface="Calibri Light" charset="0"/>
              </a:rPr>
              <a:t>Beutel</a:t>
            </a:r>
            <a:r>
              <a:rPr lang="en-US" sz="1100" dirty="0">
                <a:solidFill>
                  <a:srgbClr val="566057"/>
                </a:solidFill>
                <a:latin typeface="Calibri Light" charset="0"/>
                <a:ea typeface="Calibri Light" charset="0"/>
                <a:cs typeface="Calibri Light" charset="0"/>
              </a:rPr>
              <a:t>, </a:t>
            </a:r>
            <a:r>
              <a:rPr lang="en-US" sz="1100" i="1" dirty="0">
                <a:solidFill>
                  <a:srgbClr val="566057"/>
                </a:solidFill>
                <a:latin typeface="Calibri Light" charset="0"/>
                <a:ea typeface="Calibri Light" charset="0"/>
                <a:cs typeface="Calibri Light" charset="0"/>
              </a:rPr>
              <a:t>Americans’ Experiences with ACA Marketplace Coverage: Affordability and Provider Network </a:t>
            </a:r>
            <a:r>
              <a:rPr lang="en-US" sz="1100" i="1" dirty="0" smtClean="0">
                <a:solidFill>
                  <a:srgbClr val="566057"/>
                </a:solidFill>
                <a:latin typeface="Calibri Light" charset="0"/>
                <a:ea typeface="Calibri Light" charset="0"/>
                <a:cs typeface="Calibri Light" charset="0"/>
              </a:rPr>
              <a:t>Satisfaction,</a:t>
            </a:r>
            <a:r>
              <a:rPr lang="en-US" sz="1100" dirty="0" smtClean="0">
                <a:solidFill>
                  <a:srgbClr val="566057"/>
                </a:solidFill>
                <a:latin typeface="Calibri Light" charset="0"/>
                <a:ea typeface="Calibri Light" charset="0"/>
                <a:cs typeface="Calibri Light" charset="0"/>
              </a:rPr>
              <a:t> The Commonwealth Fund, July 2016.</a:t>
            </a:r>
            <a:endParaRPr lang="en-US" sz="1100" dirty="0">
              <a:solidFill>
                <a:srgbClr val="566057"/>
              </a:solidFill>
              <a:latin typeface="Calibri Light" charset="0"/>
              <a:ea typeface="Calibri Light" charset="0"/>
              <a:cs typeface="Calibri Light" charset="0"/>
            </a:endParaRPr>
          </a:p>
        </p:txBody>
      </p:sp>
      <p:sp>
        <p:nvSpPr>
          <p:cNvPr id="16" name="Text Box 5"/>
          <p:cNvSpPr txBox="1">
            <a:spLocks noChangeArrowheads="1"/>
          </p:cNvSpPr>
          <p:nvPr/>
        </p:nvSpPr>
        <p:spPr bwMode="auto">
          <a:xfrm>
            <a:off x="-1" y="5792837"/>
            <a:ext cx="9144000" cy="430887"/>
          </a:xfrm>
          <a:prstGeom prst="rect">
            <a:avLst/>
          </a:prstGeom>
          <a:noFill/>
          <a:ln w="9525">
            <a:noFill/>
            <a:miter lim="800000"/>
            <a:headEnd/>
            <a:tailEnd/>
          </a:ln>
        </p:spPr>
        <p:txBody>
          <a:bodyPr wrap="square" anchor="b" anchorCtr="0">
            <a:spAutoFit/>
          </a:bodyPr>
          <a:lstStyle/>
          <a:p>
            <a:pPr fontAlgn="auto">
              <a:spcBef>
                <a:spcPts val="0"/>
              </a:spcBef>
              <a:spcAft>
                <a:spcPts val="0"/>
              </a:spcAft>
            </a:pPr>
            <a:r>
              <a:rPr lang="en-US" sz="1100" dirty="0">
                <a:solidFill>
                  <a:srgbClr val="566057"/>
                </a:solidFill>
                <a:latin typeface="Calibri Light" charset="0"/>
                <a:ea typeface="Calibri Light" charset="0"/>
                <a:cs typeface="Calibri Light" charset="0"/>
              </a:rPr>
              <a:t>Notes: FPL refers to federal poverty level. 250% of </a:t>
            </a:r>
            <a:r>
              <a:rPr lang="en-US" sz="1100" dirty="0" smtClean="0">
                <a:solidFill>
                  <a:srgbClr val="566057"/>
                </a:solidFill>
                <a:latin typeface="Calibri Light" charset="0"/>
                <a:ea typeface="Calibri Light" charset="0"/>
                <a:cs typeface="Calibri Light" charset="0"/>
              </a:rPr>
              <a:t>FPL </a:t>
            </a:r>
            <a:r>
              <a:rPr lang="en-US" sz="1100" dirty="0">
                <a:solidFill>
                  <a:srgbClr val="566057"/>
                </a:solidFill>
                <a:latin typeface="Calibri Light" charset="0"/>
                <a:ea typeface="Calibri Light" charset="0"/>
                <a:cs typeface="Calibri Light" charset="0"/>
              </a:rPr>
              <a:t>is $29,425 for an individual or $60,625 for a family of four</a:t>
            </a:r>
            <a:r>
              <a:rPr lang="en-US" sz="1100" dirty="0" smtClean="0">
                <a:solidFill>
                  <a:srgbClr val="566057"/>
                </a:solidFill>
                <a:latin typeface="Calibri Light" charset="0"/>
                <a:ea typeface="Calibri Light" charset="0"/>
                <a:cs typeface="Calibri Light" charset="0"/>
              </a:rPr>
              <a:t>.</a:t>
            </a:r>
            <a:endParaRPr lang="en-US" sz="1100" dirty="0">
              <a:solidFill>
                <a:srgbClr val="566057"/>
              </a:solidFill>
              <a:latin typeface="Calibri Light" charset="0"/>
              <a:ea typeface="Calibri Light" charset="0"/>
              <a:cs typeface="Calibri Light" charset="0"/>
            </a:endParaRPr>
          </a:p>
          <a:p>
            <a:r>
              <a:rPr lang="en-US" sz="1100" dirty="0" smtClean="0">
                <a:solidFill>
                  <a:srgbClr val="566057"/>
                </a:solidFill>
                <a:latin typeface="Calibri Light" charset="0"/>
                <a:ea typeface="Calibri Light" charset="0"/>
                <a:cs typeface="Calibri Light" charset="0"/>
              </a:rPr>
              <a:t>Data: </a:t>
            </a:r>
            <a:r>
              <a:rPr lang="en-US" sz="1100" dirty="0">
                <a:solidFill>
                  <a:srgbClr val="566057"/>
                </a:solidFill>
                <a:latin typeface="Calibri Light" charset="0"/>
                <a:ea typeface="Calibri Light" charset="0"/>
                <a:cs typeface="Calibri Light" charset="0"/>
              </a:rPr>
              <a:t>The Commonwealth Fund Affordable Care Act Tracking Survey, </a:t>
            </a:r>
            <a:r>
              <a:rPr lang="en-US" sz="1100" dirty="0" smtClean="0">
                <a:solidFill>
                  <a:srgbClr val="566057"/>
                </a:solidFill>
                <a:latin typeface="Calibri Light" charset="0"/>
                <a:ea typeface="Calibri Light" charset="0"/>
                <a:cs typeface="Calibri Light" charset="0"/>
              </a:rPr>
              <a:t>February–April 2016.</a:t>
            </a:r>
            <a:endParaRPr lang="en-US" sz="1100" dirty="0">
              <a:solidFill>
                <a:srgbClr val="566057"/>
              </a:solidFill>
              <a:latin typeface="Calibri Light" charset="0"/>
              <a:ea typeface="Calibri Light" charset="0"/>
              <a:cs typeface="Calibri Light" charset="0"/>
            </a:endParaRPr>
          </a:p>
        </p:txBody>
      </p:sp>
      <p:sp>
        <p:nvSpPr>
          <p:cNvPr id="17" name="TextBox 16"/>
          <p:cNvSpPr txBox="1"/>
          <p:nvPr/>
        </p:nvSpPr>
        <p:spPr>
          <a:xfrm>
            <a:off x="1176467" y="5254810"/>
            <a:ext cx="7235092" cy="276999"/>
          </a:xfrm>
          <a:prstGeom prst="rect">
            <a:avLst/>
          </a:prstGeom>
          <a:noFill/>
        </p:spPr>
        <p:txBody>
          <a:bodyPr wrap="square" rtlCol="0">
            <a:spAutoFit/>
          </a:bodyPr>
          <a:lstStyle/>
          <a:p>
            <a:pPr algn="ctr" fontAlgn="b">
              <a:spcBef>
                <a:spcPts val="0"/>
              </a:spcBef>
              <a:spcAft>
                <a:spcPts val="0"/>
              </a:spcAft>
            </a:pPr>
            <a:r>
              <a:rPr lang="en-US" sz="1200" i="1" dirty="0">
                <a:solidFill>
                  <a:srgbClr val="566057"/>
                </a:solidFill>
                <a:ea typeface="Calibri" charset="0"/>
                <a:cs typeface="Calibri" charset="0"/>
              </a:rPr>
              <a:t>Adults ages 19–64 who </a:t>
            </a:r>
            <a:r>
              <a:rPr lang="en-US" sz="1200" i="1" dirty="0" smtClean="0">
                <a:solidFill>
                  <a:srgbClr val="566057"/>
                </a:solidFill>
                <a:ea typeface="Calibri" charset="0"/>
                <a:cs typeface="Calibri" charset="0"/>
              </a:rPr>
              <a:t>have deductibles of $1,000 or more</a:t>
            </a:r>
            <a:endParaRPr lang="en-US" sz="1200" i="1" dirty="0">
              <a:solidFill>
                <a:srgbClr val="566057"/>
              </a:solidFill>
              <a:ea typeface="Calibri" charset="0"/>
              <a:cs typeface="Calibri" charset="0"/>
            </a:endParaRPr>
          </a:p>
        </p:txBody>
      </p:sp>
    </p:spTree>
    <p:extLst>
      <p:ext uri="{BB962C8B-B14F-4D97-AF65-F5344CB8AC3E}">
        <p14:creationId xmlns:p14="http://schemas.microsoft.com/office/powerpoint/2010/main" val="445660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p:cNvGraphicFramePr/>
          <p:nvPr>
            <p:extLst>
              <p:ext uri="{D42A27DB-BD31-4B8C-83A1-F6EECF244321}">
                <p14:modId xmlns:p14="http://schemas.microsoft.com/office/powerpoint/2010/main" val="3750153359"/>
              </p:ext>
            </p:extLst>
          </p:nvPr>
        </p:nvGraphicFramePr>
        <p:xfrm>
          <a:off x="135924" y="2017417"/>
          <a:ext cx="4278212" cy="3060131"/>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p:cNvSpPr txBox="1"/>
          <p:nvPr/>
        </p:nvSpPr>
        <p:spPr>
          <a:xfrm>
            <a:off x="1981200" y="5394866"/>
            <a:ext cx="5486400" cy="461665"/>
          </a:xfrm>
          <a:prstGeom prst="rect">
            <a:avLst/>
          </a:prstGeom>
          <a:noFill/>
        </p:spPr>
        <p:txBody>
          <a:bodyPr wrap="square" rtlCol="0">
            <a:spAutoFit/>
          </a:bodyPr>
          <a:lstStyle/>
          <a:p>
            <a:pPr algn="ctr" fontAlgn="b">
              <a:spcBef>
                <a:spcPts val="0"/>
              </a:spcBef>
              <a:spcAft>
                <a:spcPts val="0"/>
              </a:spcAft>
            </a:pPr>
            <a:r>
              <a:rPr lang="en-US" sz="1200" dirty="0" smtClean="0">
                <a:latin typeface="Calibri" panose="020F0502020204030204" pitchFamily="34" charset="0"/>
                <a:cs typeface="Arial" pitchFamily="34" charset="0"/>
              </a:rPr>
              <a:t>8.4 million consumers with effectuated enrollment at the end of March 2016 through the 38 states using Healthcare.gov as their enrollment platform </a:t>
            </a:r>
            <a:endParaRPr lang="en-US" sz="1200" dirty="0">
              <a:latin typeface="Calibri" panose="020F0502020204030204" pitchFamily="34" charset="0"/>
              <a:cs typeface="Arial" pitchFamily="34" charset="0"/>
            </a:endParaRPr>
          </a:p>
        </p:txBody>
      </p:sp>
      <p:sp>
        <p:nvSpPr>
          <p:cNvPr id="23" name="Title 1"/>
          <p:cNvSpPr txBox="1">
            <a:spLocks/>
          </p:cNvSpPr>
          <p:nvPr/>
        </p:nvSpPr>
        <p:spPr>
          <a:xfrm>
            <a:off x="0" y="161228"/>
            <a:ext cx="9144000" cy="841248"/>
          </a:xfrm>
          <a:prstGeom prst="rect">
            <a:avLst/>
          </a:prstGeom>
        </p:spPr>
        <p:txBody>
          <a:bodyPr vert="horz" lIns="68580" tIns="34290" rIns="68580" bIns="34290" rtlCol="0"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lnSpc>
                <a:spcPts val="3000"/>
              </a:lnSpc>
              <a:spcAft>
                <a:spcPts val="0"/>
              </a:spcAft>
              <a:tabLst>
                <a:tab pos="5137150" algn="l"/>
              </a:tabLst>
            </a:pPr>
            <a:r>
              <a:rPr lang="en-US" sz="2800" kern="0" dirty="0" smtClean="0">
                <a:solidFill>
                  <a:srgbClr val="566057"/>
                </a:solidFill>
                <a:latin typeface="Calibri" charset="0"/>
                <a:ea typeface="Calibri" charset="0"/>
                <a:cs typeface="Calibri" charset="0"/>
              </a:rPr>
              <a:t>Exhibit 8. More than Half of Healthcare.gov Enrollees had Deductibles of $1,000</a:t>
            </a:r>
            <a:r>
              <a:rPr lang="en-US" sz="2800" kern="0" dirty="0">
                <a:solidFill>
                  <a:srgbClr val="566057"/>
                </a:solidFill>
                <a:latin typeface="Calibri" charset="0"/>
                <a:ea typeface="Calibri" charset="0"/>
                <a:cs typeface="Calibri" charset="0"/>
              </a:rPr>
              <a:t> </a:t>
            </a:r>
            <a:r>
              <a:rPr lang="en-US" sz="2800" kern="0" dirty="0" smtClean="0">
                <a:solidFill>
                  <a:srgbClr val="566057"/>
                </a:solidFill>
                <a:latin typeface="Calibri" charset="0"/>
                <a:ea typeface="Calibri" charset="0"/>
                <a:cs typeface="Calibri" charset="0"/>
              </a:rPr>
              <a:t>or less;  8 of 10 had Pre-Deductible Coverage for at Least Some Services Beyond Preventive Care </a:t>
            </a:r>
            <a:endParaRPr lang="en-US" sz="2800" kern="0" dirty="0">
              <a:solidFill>
                <a:srgbClr val="566057"/>
              </a:solidFill>
              <a:latin typeface="Calibri" charset="0"/>
              <a:ea typeface="Calibri" charset="0"/>
              <a:cs typeface="Calibri" charset="0"/>
            </a:endParaRPr>
          </a:p>
        </p:txBody>
      </p:sp>
      <p:pic>
        <p:nvPicPr>
          <p:cNvPr id="8" name="Picture 7"/>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10" name="Text Box 5"/>
          <p:cNvSpPr txBox="1">
            <a:spLocks noChangeArrowheads="1"/>
          </p:cNvSpPr>
          <p:nvPr/>
        </p:nvSpPr>
        <p:spPr bwMode="auto">
          <a:xfrm>
            <a:off x="39844" y="6021753"/>
            <a:ext cx="7106510" cy="769441"/>
          </a:xfrm>
          <a:prstGeom prst="rect">
            <a:avLst/>
          </a:prstGeom>
          <a:noFill/>
          <a:ln w="9525">
            <a:noFill/>
            <a:miter lim="800000"/>
            <a:headEnd/>
            <a:tailEnd/>
          </a:ln>
        </p:spPr>
        <p:txBody>
          <a:bodyPr wrap="square" anchor="b" anchorCtr="0">
            <a:spAutoFit/>
          </a:bodyPr>
          <a:lstStyle/>
          <a:p>
            <a:pPr fontAlgn="auto">
              <a:spcBef>
                <a:spcPts val="0"/>
              </a:spcBef>
              <a:spcAft>
                <a:spcPts val="0"/>
              </a:spcAft>
            </a:pPr>
            <a:r>
              <a:rPr lang="en-US" sz="1100" dirty="0" smtClean="0">
                <a:solidFill>
                  <a:srgbClr val="566057"/>
                </a:solidFill>
                <a:latin typeface="Calibri Light" charset="0"/>
                <a:ea typeface="Calibri Light" charset="0"/>
                <a:cs typeface="Calibri Light" charset="0"/>
              </a:rPr>
              <a:t>Note: Segments </a:t>
            </a:r>
            <a:r>
              <a:rPr lang="en-US" sz="1100" dirty="0">
                <a:solidFill>
                  <a:srgbClr val="566057"/>
                </a:solidFill>
                <a:latin typeface="Calibri Light" charset="0"/>
                <a:ea typeface="Calibri Light" charset="0"/>
                <a:cs typeface="Calibri Light" charset="0"/>
              </a:rPr>
              <a:t>may not sum to </a:t>
            </a:r>
            <a:r>
              <a:rPr lang="en-US" sz="1100" dirty="0" smtClean="0">
                <a:solidFill>
                  <a:srgbClr val="566057"/>
                </a:solidFill>
                <a:latin typeface="Calibri Light" charset="0"/>
                <a:ea typeface="Calibri Light" charset="0"/>
                <a:cs typeface="Calibri Light" charset="0"/>
              </a:rPr>
              <a:t>100 percent because of </a:t>
            </a:r>
            <a:r>
              <a:rPr lang="en-US" sz="1100" dirty="0">
                <a:solidFill>
                  <a:srgbClr val="566057"/>
                </a:solidFill>
                <a:latin typeface="Calibri Light" charset="0"/>
                <a:ea typeface="Calibri Light" charset="0"/>
                <a:cs typeface="Calibri Light" charset="0"/>
              </a:rPr>
              <a:t>rounding. </a:t>
            </a:r>
          </a:p>
          <a:p>
            <a:r>
              <a:rPr lang="en-US" sz="1100" dirty="0" smtClean="0">
                <a:solidFill>
                  <a:srgbClr val="566057"/>
                </a:solidFill>
                <a:latin typeface="Calibri Light" charset="0"/>
                <a:ea typeface="Calibri Light" charset="0"/>
                <a:cs typeface="Calibri Light" charset="0"/>
              </a:rPr>
              <a:t>Data: U.S. Department of Health and Human Services, Centers for Medicare and Medicaid Services, </a:t>
            </a:r>
            <a:r>
              <a:rPr lang="en-US" sz="1100" i="1" dirty="0" smtClean="0">
                <a:solidFill>
                  <a:srgbClr val="566057"/>
                </a:solidFill>
                <a:latin typeface="Calibri Light" charset="0"/>
                <a:ea typeface="Calibri Light" charset="0"/>
                <a:cs typeface="Calibri Light" charset="0"/>
              </a:rPr>
              <a:t>Data Brief: 2016 Median Marketplace Deductible $850, with Seven Health services Covered Before the Deductible on Average </a:t>
            </a:r>
          </a:p>
          <a:p>
            <a:r>
              <a:rPr lang="en-US" sz="1100" dirty="0" smtClean="0">
                <a:solidFill>
                  <a:srgbClr val="566057"/>
                </a:solidFill>
                <a:latin typeface="Calibri Light" charset="0"/>
                <a:ea typeface="Calibri Light" charset="0"/>
                <a:cs typeface="Calibri Light" charset="0"/>
              </a:rPr>
              <a:t>(CMS, July 12, 2016). </a:t>
            </a:r>
            <a:endParaRPr lang="en-US" sz="1100" dirty="0">
              <a:solidFill>
                <a:srgbClr val="566057"/>
              </a:solidFill>
              <a:latin typeface="Calibri Light" charset="0"/>
              <a:ea typeface="Calibri Light" charset="0"/>
              <a:cs typeface="Calibri Light" charset="0"/>
            </a:endParaRPr>
          </a:p>
        </p:txBody>
      </p:sp>
      <p:graphicFrame>
        <p:nvGraphicFramePr>
          <p:cNvPr id="9" name="Chart 8"/>
          <p:cNvGraphicFramePr/>
          <p:nvPr>
            <p:extLst>
              <p:ext uri="{D42A27DB-BD31-4B8C-83A1-F6EECF244321}">
                <p14:modId xmlns:p14="http://schemas.microsoft.com/office/powerpoint/2010/main" val="3909023145"/>
              </p:ext>
            </p:extLst>
          </p:nvPr>
        </p:nvGraphicFramePr>
        <p:xfrm>
          <a:off x="4419600" y="2133600"/>
          <a:ext cx="4278212" cy="3060131"/>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p:cNvSpPr txBox="1"/>
          <p:nvPr/>
        </p:nvSpPr>
        <p:spPr>
          <a:xfrm>
            <a:off x="615169" y="1663367"/>
            <a:ext cx="3666142" cy="338554"/>
          </a:xfrm>
          <a:prstGeom prst="rect">
            <a:avLst/>
          </a:prstGeom>
          <a:noFill/>
        </p:spPr>
        <p:txBody>
          <a:bodyPr wrap="square" rtlCol="0">
            <a:spAutoFit/>
          </a:bodyPr>
          <a:lstStyle/>
          <a:p>
            <a:pPr algn="ctr" fontAlgn="b"/>
            <a:r>
              <a:rPr lang="en-US" sz="1600" b="1" dirty="0" smtClean="0">
                <a:solidFill>
                  <a:srgbClr val="566057"/>
                </a:solidFill>
                <a:ea typeface="Calibri" charset="0"/>
                <a:cs typeface="Calibri" charset="0"/>
              </a:rPr>
              <a:t>Individual Deductible Level </a:t>
            </a:r>
            <a:endParaRPr lang="en-US" sz="1600" b="1" dirty="0">
              <a:solidFill>
                <a:srgbClr val="566057"/>
              </a:solidFill>
              <a:ea typeface="Calibri" charset="0"/>
              <a:cs typeface="Calibri" charset="0"/>
            </a:endParaRPr>
          </a:p>
        </p:txBody>
      </p:sp>
      <p:sp>
        <p:nvSpPr>
          <p:cNvPr id="12" name="TextBox 11"/>
          <p:cNvSpPr txBox="1"/>
          <p:nvPr/>
        </p:nvSpPr>
        <p:spPr>
          <a:xfrm>
            <a:off x="4884914" y="1663367"/>
            <a:ext cx="3666142" cy="338554"/>
          </a:xfrm>
          <a:prstGeom prst="rect">
            <a:avLst/>
          </a:prstGeom>
          <a:noFill/>
        </p:spPr>
        <p:txBody>
          <a:bodyPr wrap="square" rtlCol="0">
            <a:spAutoFit/>
          </a:bodyPr>
          <a:lstStyle/>
          <a:p>
            <a:pPr algn="ctr" fontAlgn="b"/>
            <a:r>
              <a:rPr lang="en-US" sz="1600" b="1" dirty="0" smtClean="0">
                <a:solidFill>
                  <a:srgbClr val="566057"/>
                </a:solidFill>
                <a:ea typeface="Calibri" charset="0"/>
                <a:cs typeface="Calibri" charset="0"/>
              </a:rPr>
              <a:t>Services Covered Before the Deductible </a:t>
            </a:r>
            <a:endParaRPr lang="en-US" sz="1600" b="1" dirty="0">
              <a:solidFill>
                <a:srgbClr val="566057"/>
              </a:solidFill>
              <a:ea typeface="Calibri" charset="0"/>
              <a:cs typeface="Calibri" charset="0"/>
            </a:endParaRPr>
          </a:p>
        </p:txBody>
      </p:sp>
    </p:spTree>
    <p:extLst>
      <p:ext uri="{BB962C8B-B14F-4D97-AF65-F5344CB8AC3E}">
        <p14:creationId xmlns:p14="http://schemas.microsoft.com/office/powerpoint/2010/main" val="1190848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CMWF_template_5-2014_white_bg">
  <a:themeElements>
    <a:clrScheme name="Custom 1">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1_CMWF_template_5-2014_white_bg">
  <a:themeElements>
    <a:clrScheme name="Custom 1">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latin typeface="Arial" panose="020B0604020202020204" pitchFamily="34" charset="0"/>
            <a:cs typeface="Arial" panose="020B0604020202020204" pitchFamily="34" charset="0"/>
          </a:defRPr>
        </a:defPPr>
      </a:lstStyle>
    </a:txDef>
  </a:objectDefaults>
  <a:extraClrSchemeLst/>
</a:theme>
</file>

<file path=ppt/theme/theme3.xml><?xml version="1.0" encoding="utf-8"?>
<a:theme xmlns:a="http://schemas.openxmlformats.org/drawingml/2006/main" name="4_CMWF_template_5-2014_white_bg">
  <a:themeElements>
    <a:clrScheme name="Custom 1">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eme2">
  <a:themeElements>
    <a:clrScheme name="Custom 3">
      <a:dk1>
        <a:srgbClr val="566057"/>
      </a:dk1>
      <a:lt1>
        <a:srgbClr val="FFFFFF"/>
      </a:lt1>
      <a:dk2>
        <a:srgbClr val="0F537B"/>
      </a:dk2>
      <a:lt2>
        <a:srgbClr val="EEECE1"/>
      </a:lt2>
      <a:accent1>
        <a:srgbClr val="104068"/>
      </a:accent1>
      <a:accent2>
        <a:srgbClr val="B8D9EC"/>
      </a:accent2>
      <a:accent3>
        <a:srgbClr val="89B19C"/>
      </a:accent3>
      <a:accent4>
        <a:srgbClr val="589478"/>
      </a:accent4>
      <a:accent5>
        <a:srgbClr val="308261"/>
      </a:accent5>
      <a:accent6>
        <a:srgbClr val="00673F"/>
      </a:accent6>
      <a:hlink>
        <a:srgbClr val="17619E"/>
      </a:hlink>
      <a:folHlink>
        <a:srgbClr val="0E366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Theme2" id="{7C68A441-6753-D24B-BBA0-5EBB3E4B55AB}" vid="{35505F31-33CA-344D-9025-C86C9D23A575}"/>
    </a:ext>
  </a:extLst>
</a:theme>
</file>

<file path=ppt/theme/theme5.xml><?xml version="1.0" encoding="utf-8"?>
<a:theme xmlns:a="http://schemas.openxmlformats.org/drawingml/2006/main" name="2_CMWF_template_5-2014_white_bg">
  <a:themeElements>
    <a:clrScheme name="Tracking briefs">
      <a:dk1>
        <a:sysClr val="windowText" lastClr="000000"/>
      </a:dk1>
      <a:lt1>
        <a:sysClr val="window" lastClr="FFFFFF"/>
      </a:lt1>
      <a:dk2>
        <a:srgbClr val="1F497D"/>
      </a:dk2>
      <a:lt2>
        <a:srgbClr val="EEECE1"/>
      </a:lt2>
      <a:accent1>
        <a:srgbClr val="104068"/>
      </a:accent1>
      <a:accent2>
        <a:srgbClr val="B8D9EC"/>
      </a:accent2>
      <a:accent3>
        <a:srgbClr val="89B19C"/>
      </a:accent3>
      <a:accent4>
        <a:srgbClr val="589478"/>
      </a:accent4>
      <a:accent5>
        <a:srgbClr val="308261"/>
      </a:accent5>
      <a:accent6>
        <a:srgbClr val="00673F"/>
      </a:accent6>
      <a:hlink>
        <a:srgbClr val="0000FF"/>
      </a:hlink>
      <a:folHlink>
        <a:srgbClr val="800080"/>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latin typeface="Arial" panose="020B0604020202020204" pitchFamily="34" charset="0"/>
            <a:cs typeface="Arial" panose="020B0604020202020204" pitchFamily="34" charset="0"/>
          </a:defRPr>
        </a:defPPr>
      </a:lstStyle>
    </a:tx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Underinsured teleconference</Template>
  <TotalTime>5122</TotalTime>
  <Words>3459</Words>
  <Application>Microsoft Office PowerPoint</Application>
  <PresentationFormat>On-screen Show (4:3)</PresentationFormat>
  <Paragraphs>269</Paragraphs>
  <Slides>14</Slides>
  <Notes>14</Notes>
  <HiddenSlides>0</HiddenSlides>
  <MMClips>0</MMClips>
  <ScaleCrop>false</ScaleCrop>
  <HeadingPairs>
    <vt:vector size="4" baseType="variant">
      <vt:variant>
        <vt:lpstr>Theme</vt:lpstr>
      </vt:variant>
      <vt:variant>
        <vt:i4>5</vt:i4>
      </vt:variant>
      <vt:variant>
        <vt:lpstr>Slide Titles</vt:lpstr>
      </vt:variant>
      <vt:variant>
        <vt:i4>14</vt:i4>
      </vt:variant>
    </vt:vector>
  </HeadingPairs>
  <TitlesOfParts>
    <vt:vector size="19" baseType="lpstr">
      <vt:lpstr>CMWF_template_5-2014_white_bg</vt:lpstr>
      <vt:lpstr>1_CMWF_template_5-2014_white_bg</vt:lpstr>
      <vt:lpstr>4_CMWF_template_5-2014_white_bg</vt:lpstr>
      <vt:lpstr>Theme2</vt:lpstr>
      <vt:lpstr>2_CMWF_template_5-2014_white_bg</vt:lpstr>
      <vt:lpstr>Americans’ Experiences with ACA Marketplace Coverage in 2016: Affordability and Access to Care</vt:lpstr>
      <vt:lpstr>Exhibit 1. Introduction  </vt:lpstr>
      <vt:lpstr>PowerPoint Presentation</vt:lpstr>
      <vt:lpstr>PowerPoint Presentation</vt:lpstr>
      <vt:lpstr>Exhibit 4. Low-Income Adults with Marketplace Coverage Paid  Monthly Premiums Comparable to Low-Income Adults  with Employer Coverage</vt:lpstr>
      <vt:lpstr>Exhibit 5. Low-Income Adults with Marketplace Coverage  Less Likely to Report Premium Increases Than Adults with Higher Incomes</vt:lpstr>
      <vt:lpstr>Exhibit 6. Half of Adults in Marketplace Plans View Their Premiums as Affordable</vt:lpstr>
      <vt:lpstr>PowerPoint Presentation</vt:lpstr>
      <vt:lpstr>PowerPoint Presentation</vt:lpstr>
      <vt:lpstr>Exhibit 9. Three of Five Adults with Marketplace or Medicaid Coverage Who Had Used Their Plan Said They Would Not Have Been Able to Access or Afford This Care Before</vt:lpstr>
      <vt:lpstr>PowerPoint Presentation</vt:lpstr>
      <vt:lpstr>Exhibit 10. Looking Ahead  </vt:lpstr>
      <vt:lpstr>PowerPoint Presentation</vt:lpstr>
      <vt:lpstr>Resources and Acknowledgments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Sophie Beutel</dc:creator>
  <cp:lastModifiedBy>Katie Rubinger</cp:lastModifiedBy>
  <cp:revision>349</cp:revision>
  <cp:lastPrinted>2016-07-14T19:58:08Z</cp:lastPrinted>
  <dcterms:created xsi:type="dcterms:W3CDTF">2015-05-06T19:47:42Z</dcterms:created>
  <dcterms:modified xsi:type="dcterms:W3CDTF">2016-07-14T20:46:15Z</dcterms:modified>
</cp:coreProperties>
</file>