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7538" r:id="rId5"/>
    <p:sldMasterId id="2147487586" r:id="rId6"/>
    <p:sldMasterId id="2147487593" r:id="rId7"/>
    <p:sldMasterId id="2147487605" r:id="rId8"/>
  </p:sldMasterIdLst>
  <p:notesMasterIdLst>
    <p:notesMasterId r:id="rId17"/>
  </p:notesMasterIdLst>
  <p:handoutMasterIdLst>
    <p:handoutMasterId r:id="rId18"/>
  </p:handout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04" userDrawn="1">
          <p15:clr>
            <a:srgbClr val="A4A3A4"/>
          </p15:clr>
        </p15:guide>
        <p15:guide id="2" pos="3024" userDrawn="1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arson" initials="s" lastIdx="5" clrIdx="0"/>
  <p:cmAuthor id="2" name="Steve Pearson" initials="SP" lastIdx="4" clrIdx="1">
    <p:extLst/>
  </p:cmAuthor>
  <p:cmAuthor id="3" name="CCSA_DCRIAdmin" initials="C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FF6600"/>
    <a:srgbClr val="FF9900"/>
    <a:srgbClr val="FF6699"/>
    <a:srgbClr val="FFCCFF"/>
    <a:srgbClr val="0000CC"/>
    <a:srgbClr val="006600"/>
    <a:srgbClr val="FF9999"/>
    <a:srgbClr val="464692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18" autoAdjust="0"/>
    <p:restoredTop sz="75043" autoAdjust="0"/>
  </p:normalViewPr>
  <p:slideViewPr>
    <p:cSldViewPr>
      <p:cViewPr varScale="1">
        <p:scale>
          <a:sx n="74" d="100"/>
          <a:sy n="74" d="100"/>
        </p:scale>
        <p:origin x="-3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2022"/>
      </p:cViewPr>
      <p:guideLst>
        <p:guide orient="horz" pos="2304"/>
        <p:guide orient="horz" pos="3024"/>
        <p:guide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7777777777906E-2"/>
          <c:y val="3.8149731990623015E-3"/>
          <c:w val="0.95299145299146881"/>
          <c:h val="0.894730217348538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FY2001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elete val="1"/>
          </c:dLbls>
          <c:cat>
            <c:numRef>
              <c:f>Sheet1!$A$2:$A$11</c:f>
              <c:numCache>
                <c:formatCode>General</c:formatCode>
                <c:ptCount val="10"/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1">
                  <c:v>8.7000000000000011</c:v>
                </c:pt>
                <c:pt idx="3" formatCode="&quot;$&quot;#,##0">
                  <c:v>0.8</c:v>
                </c:pt>
                <c:pt idx="4" formatCode="&quot;$&quot;#,##0">
                  <c:v>0.9</c:v>
                </c:pt>
                <c:pt idx="5" formatCode="&quot;$&quot;#,##0">
                  <c:v>7.9</c:v>
                </c:pt>
                <c:pt idx="6" formatCode="&quot;$&quot;#,##0">
                  <c:v>2.2000000000000002</c:v>
                </c:pt>
                <c:pt idx="7" formatCode="&quot;$&quot;#,##0">
                  <c:v>3.9</c:v>
                </c:pt>
                <c:pt idx="8" formatCode="&quot;$&quot;#,##0">
                  <c:v>1.8</c:v>
                </c:pt>
                <c:pt idx="9" formatCode="&quot;$&quot;#,##0">
                  <c:v>2.7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FY2011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elete val="1"/>
          </c:dLbls>
          <c:cat>
            <c:numRef>
              <c:f>Sheet1!$A$2:$A$11</c:f>
              <c:numCache>
                <c:formatCode>General</c:formatCode>
                <c:ptCount val="10"/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1">
                  <c:v>13.8</c:v>
                </c:pt>
                <c:pt idx="3">
                  <c:v>0.5</c:v>
                </c:pt>
                <c:pt idx="4">
                  <c:v>0.60000000000000064</c:v>
                </c:pt>
                <c:pt idx="5">
                  <c:v>6.7</c:v>
                </c:pt>
                <c:pt idx="6">
                  <c:v>1.7</c:v>
                </c:pt>
                <c:pt idx="7">
                  <c:v>3.4</c:v>
                </c:pt>
                <c:pt idx="8">
                  <c:v>0.9</c:v>
                </c:pt>
                <c:pt idx="9">
                  <c:v>2.4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36175104"/>
        <c:axId val="135997120"/>
      </c:barChart>
      <c:catAx>
        <c:axId val="13617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135997120"/>
        <c:crosses val="autoZero"/>
        <c:auto val="1"/>
        <c:lblAlgn val="ctr"/>
        <c:lblOffset val="0"/>
        <c:noMultiLvlLbl val="0"/>
      </c:catAx>
      <c:valAx>
        <c:axId val="135997120"/>
        <c:scaling>
          <c:orientation val="minMax"/>
          <c:max val="16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&quot;$&quot;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b="1"/>
            </a:pPr>
            <a:endParaRPr lang="en-US"/>
          </a:p>
        </c:txPr>
        <c:crossAx val="136175104"/>
        <c:crosses val="autoZero"/>
        <c:crossBetween val="between"/>
        <c:minorUnit val="1.0000000000000005E-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560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750" tIns="46544" rIns="94750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608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2313"/>
            <a:ext cx="4794250" cy="3597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02245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24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5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85347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414" y="8830660"/>
            <a:ext cx="2972098" cy="464205"/>
          </a:xfrm>
          <a:prstGeom prst="rect">
            <a:avLst/>
          </a:prstGeom>
          <a:noFill/>
        </p:spPr>
        <p:txBody>
          <a:bodyPr lIns="96661" tIns="48331" rIns="96661" bIns="48331"/>
          <a:lstStyle/>
          <a:p>
            <a:fld id="{538D672C-8FDC-42AE-83CE-770352A3D296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911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2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FCEBF-A069-42AF-8D75-42DF33ADE0DC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96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1E6CD-792C-4FEF-86CD-5B34861A79D6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1299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6489F-FFB2-404F-83CF-90FAEAF67977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4958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54C6B-4F87-473F-869A-442E28E53E04}" type="slidenum">
              <a:rPr lang="en-US">
                <a:solidFill>
                  <a:srgbClr val="969696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96969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331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DD572-8B07-4159-8EBB-C37E4CF6C67F}" type="slidenum">
              <a:rPr lang="en-US">
                <a:solidFill>
                  <a:srgbClr val="969696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96969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48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0E867-448A-4E2C-8324-1DB64418712D}" type="slidenum">
              <a:rPr lang="en-US">
                <a:solidFill>
                  <a:srgbClr val="969696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96969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0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5960"/>
            <a:ext cx="4038600" cy="425767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5960"/>
            <a:ext cx="4038600" cy="425767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84BED-A6BF-4882-B7DF-5244389700BD}" type="slidenum">
              <a:rPr lang="en-US">
                <a:solidFill>
                  <a:srgbClr val="969696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96969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18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67C6C-3A52-45A6-A85E-48B4EE8CE41E}" type="slidenum">
              <a:rPr lang="en-US">
                <a:solidFill>
                  <a:srgbClr val="969696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96969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202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CC1C6-D488-449C-A62B-172EEA8AA9D5}" type="slidenum">
              <a:rPr lang="en-US">
                <a:solidFill>
                  <a:srgbClr val="969696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96969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219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41A28-8ED9-419D-AA9A-8B24703A29A3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7766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DD8E9-D4D9-433D-8B1D-6E01D98CB283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008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365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4B720-75CF-46B4-883B-50B156AC1330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3453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43CA3-4964-4944-A53F-75C584393F0A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977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2C384-840A-4E63-9B37-0172987D5C6A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0543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BB071-E03B-4A31-8588-30BAFD298C25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58473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937B-B542-49B8-96F3-1E47C574661B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99028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BD6DD-98BB-4550-8A46-E4EE5466B048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71988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76072-639E-43A1-8B45-C7E7B83DF5D8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98445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0B3A6-FD95-49BA-8BBF-252D861BB948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272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1468A-F8AD-47CD-B538-D7FD7D6112F5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47888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7E0BB-65A7-45B3-B746-386E6F0F72DD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200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91E0F-03DD-4F01-86AF-AE62AE4B08F1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95379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1DA01-C7A0-4D9C-9998-414DC03F52D7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75579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EEDD3-A351-4756-B277-E6305AC59B9A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873872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136E4-5D76-4E18-B7DA-DBD3F0B61668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74624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CACF-246F-46F5-B628-0F4BA9BFF41D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04468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4D4E7-2111-4673-9473-8711324C72CE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87661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E2E82-79C8-4B93-9E2F-35F9A917ADC3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65217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D6481-20AF-457F-B1FD-6A4C90DDAFE1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07385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E404-E0C4-49F3-BA72-97273F741169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21689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438B9-69B1-43EE-9ACE-071AA9B7469D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77898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200AB-EB20-4B2A-B85A-86ADA7C0FD49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3197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7FFAA-A0CE-4637-83D8-0D9872CC732E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62710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09B59-7981-4675-A33D-6B8CAC7D9F41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8235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52C30-03C0-4C70-ABEA-D3A4FDDC700F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47541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6E740-D756-439E-8B41-338485070EAE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3495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CD56A-29D7-4FE0-BF0E-C1AEC374448B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7197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C1861-D201-40D0-A46B-85A3151C559C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9738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99"/>
                </a:solidFill>
                <a:latin typeface="+mn-lt"/>
              </a:defRPr>
            </a:lvl1pPr>
          </a:lstStyle>
          <a:p>
            <a:pPr>
              <a:defRPr/>
            </a:pPr>
            <a:fld id="{89E642AB-419B-4595-B803-42262DCF51ED}" type="datetime1">
              <a:rPr lang="en-US" smtClean="0"/>
              <a:pPr>
                <a:defRPr/>
              </a:pPr>
              <a:t>4/15/2016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9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3078" name="Line 8"/>
          <p:cNvSpPr>
            <a:spLocks noChangeShapeType="1"/>
          </p:cNvSpPr>
          <p:nvPr/>
        </p:nvSpPr>
        <p:spPr bwMode="auto">
          <a:xfrm>
            <a:off x="685800" y="6324600"/>
            <a:ext cx="685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48640" anchor="ctr"/>
          <a:lstStyle/>
          <a:p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3079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38747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51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539" r:id="rId1"/>
    <p:sldLayoutId id="2147487540" r:id="rId2"/>
    <p:sldLayoutId id="2147487541" r:id="rId3"/>
    <p:sldLayoutId id="2147487542" r:id="rId4"/>
    <p:sldLayoutId id="2147487543" r:id="rId5"/>
    <p:sldLayoutId id="2147487544" r:id="rId6"/>
    <p:sldLayoutId id="2147487545" r:id="rId7"/>
    <p:sldLayoutId id="2147487546" r:id="rId8"/>
    <p:sldLayoutId id="2147487547" r:id="rId9"/>
    <p:sldLayoutId id="2147487548" r:id="rId10"/>
    <p:sldLayoutId id="2147487549" r:id="rId11"/>
  </p:sldLayoutIdLst>
  <p:transition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4400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66913"/>
            <a:ext cx="8229600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47125" y="6559550"/>
            <a:ext cx="3968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eaLnBrk="1" hangingPunct="1">
              <a:defRPr/>
            </a:pPr>
            <a:fld id="{E4D767A7-3131-4621-BAB3-E9B3E23811C3}" type="slidenum">
              <a:rPr lang="en-US">
                <a:solidFill>
                  <a:srgbClr val="969696">
                    <a:lumMod val="50000"/>
                  </a:srgbClr>
                </a:solidFill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dirty="0">
              <a:solidFill>
                <a:srgbClr val="969696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455613" y="6400800"/>
            <a:ext cx="8229600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rgbClr val="1C1C1C"/>
              </a:solidFill>
              <a:latin typeface="Calibri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55613" y="1711325"/>
            <a:ext cx="8229600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rgbClr val="1C1C1C"/>
              </a:solidFill>
              <a:latin typeface="Calibri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55612" y="0"/>
            <a:ext cx="2057400" cy="4111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45720" rIns="45720" anchor="b"/>
          <a:lstStyle/>
          <a:p>
            <a:pPr algn="ctr" eaLnBrk="1" hangingPunct="1"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  <a:t>THE IMPACT OF RISING HEALTH CARE COSTS IN MASSACHUSETTS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13541" y="0"/>
            <a:ext cx="2057400" cy="41116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lIns="45720" rIns="45720" anchor="b"/>
          <a:lstStyle/>
          <a:p>
            <a:pPr algn="ctr" eaLnBrk="1" hangingPunct="1"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  <a:t>WHERE HEALTH CARE</a:t>
            </a:r>
            <a:b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  <a:t>DOLLARS GO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571470" y="0"/>
            <a:ext cx="2057400" cy="41116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lIns="45720" rIns="45720" anchor="b"/>
          <a:lstStyle/>
          <a:p>
            <a:pPr algn="ctr" eaLnBrk="1" hangingPunct="1"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  <a:t>DRIVERS OF</a:t>
            </a:r>
            <a:b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  <a:t>SPENDING GROWTH</a:t>
            </a:r>
            <a:endParaRPr lang="en-US" sz="105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629400" y="0"/>
            <a:ext cx="2057400" cy="41116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lIns="45720" rIns="45720" anchor="b"/>
          <a:lstStyle/>
          <a:p>
            <a:pPr algn="ctr" eaLnBrk="1" hangingPunct="1"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  <a:t>VARIATIONS</a:t>
            </a:r>
            <a:b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1050" b="1" dirty="0" smtClean="0">
                <a:solidFill>
                  <a:srgbClr val="FFFFFF"/>
                </a:solidFill>
                <a:latin typeface="Calibri" pitchFamily="34" charset="0"/>
              </a:rPr>
              <a:t>IN SPENDING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2307272" y="205740"/>
            <a:ext cx="4114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365201" y="205740"/>
            <a:ext cx="4114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423129" y="205740"/>
            <a:ext cx="4114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6"/>
          <p:cNvSpPr txBox="1">
            <a:spLocks noChangeArrowheads="1"/>
          </p:cNvSpPr>
          <p:nvPr/>
        </p:nvSpPr>
        <p:spPr bwMode="auto">
          <a:xfrm>
            <a:off x="4743450" y="6559550"/>
            <a:ext cx="3941763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US" sz="900" dirty="0" smtClean="0">
                <a:solidFill>
                  <a:srgbClr val="0E6E83"/>
                </a:solidFill>
                <a:latin typeface="Calibri" pitchFamily="34" charset="0"/>
              </a:rPr>
              <a:t>BLUE CROSS BLUE SHIELD OF MASSACHUSETTS FOUNDATION</a:t>
            </a:r>
            <a:endParaRPr lang="en-US" sz="900" dirty="0" smtClean="0">
              <a:solidFill>
                <a:srgbClr val="1C1C1C"/>
              </a:solidFill>
              <a:latin typeface="Calibri" pitchFamily="34" charset="0"/>
            </a:endParaRPr>
          </a:p>
          <a:p>
            <a:pPr algn="r" eaLnBrk="1" hangingPunct="1">
              <a:defRPr/>
            </a:pPr>
            <a:endParaRPr lang="en-US" sz="900" dirty="0">
              <a:solidFill>
                <a:srgbClr val="0E6E83"/>
              </a:solidFill>
              <a:latin typeface="Calibri" pitchFamily="34" charset="0"/>
            </a:endParaRPr>
          </a:p>
        </p:txBody>
      </p:sp>
      <p:sp>
        <p:nvSpPr>
          <p:cNvPr id="17" name="Rectangle 6"/>
          <p:cNvSpPr txBox="1">
            <a:spLocks noChangeArrowheads="1"/>
          </p:cNvSpPr>
          <p:nvPr/>
        </p:nvSpPr>
        <p:spPr bwMode="auto">
          <a:xfrm>
            <a:off x="455613" y="6559550"/>
            <a:ext cx="9144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/>
            </a:lvl1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969696">
                    <a:lumMod val="50000"/>
                  </a:srgbClr>
                </a:solidFill>
                <a:latin typeface="Calibri" pitchFamily="34" charset="0"/>
              </a:rPr>
              <a:t>MARCH 2013</a:t>
            </a:r>
            <a:endParaRPr lang="en-US" sz="900" dirty="0">
              <a:solidFill>
                <a:srgbClr val="969696">
                  <a:lumMod val="50000"/>
                </a:srgb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96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587" r:id="rId1"/>
    <p:sldLayoutId id="2147487588" r:id="rId2"/>
    <p:sldLayoutId id="2147487589" r:id="rId3"/>
    <p:sldLayoutId id="2147487590" r:id="rId4"/>
    <p:sldLayoutId id="2147487591" r:id="rId5"/>
    <p:sldLayoutId id="214748759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Calibri" pitchFamily="34" charset="0"/>
          <a:cs typeface="Arial" charset="0"/>
        </a:defRPr>
      </a:lvl9pPr>
    </p:titleStyle>
    <p:bodyStyle>
      <a:lvl1pPr marL="228600" indent="-22860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99"/>
                </a:solidFill>
                <a:latin typeface="+mn-lt"/>
              </a:defRPr>
            </a:lvl1pPr>
          </a:lstStyle>
          <a:p>
            <a:pPr>
              <a:defRPr/>
            </a:pPr>
            <a:fld id="{48533CD9-A22B-4F9E-9BAD-B808B0DFE637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9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Copyright ICER 2015</a:t>
            </a:r>
            <a:endParaRPr lang="en-US" dirty="0"/>
          </a:p>
        </p:txBody>
      </p:sp>
      <p:sp>
        <p:nvSpPr>
          <p:cNvPr id="3078" name="Line 8"/>
          <p:cNvSpPr>
            <a:spLocks noChangeShapeType="1"/>
          </p:cNvSpPr>
          <p:nvPr/>
        </p:nvSpPr>
        <p:spPr bwMode="auto">
          <a:xfrm>
            <a:off x="685800" y="6324600"/>
            <a:ext cx="68580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548640" anchor="ctr"/>
          <a:lstStyle/>
          <a:p>
            <a:endParaRPr lang="en-US">
              <a:solidFill>
                <a:srgbClr val="000099"/>
              </a:solidFill>
            </a:endParaRPr>
          </a:p>
        </p:txBody>
      </p:sp>
      <p:pic>
        <p:nvPicPr>
          <p:cNvPr id="3079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38747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162800" y="6370637"/>
            <a:ext cx="41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CC"/>
                </a:solidFill>
              </a:defRPr>
            </a:lvl1pPr>
          </a:lstStyle>
          <a:p>
            <a:fld id="{9983E124-5A23-499E-964E-D6BC815573A7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076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594" r:id="rId1"/>
    <p:sldLayoutId id="2147487595" r:id="rId2"/>
    <p:sldLayoutId id="2147487596" r:id="rId3"/>
    <p:sldLayoutId id="2147487597" r:id="rId4"/>
    <p:sldLayoutId id="2147487598" r:id="rId5"/>
    <p:sldLayoutId id="2147487599" r:id="rId6"/>
    <p:sldLayoutId id="2147487600" r:id="rId7"/>
    <p:sldLayoutId id="2147487601" r:id="rId8"/>
    <p:sldLayoutId id="2147487602" r:id="rId9"/>
    <p:sldLayoutId id="2147487603" r:id="rId10"/>
    <p:sldLayoutId id="2147487604" r:id="rId11"/>
  </p:sldLayoutIdLst>
  <p:transition>
    <p:fad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99"/>
                </a:solidFill>
                <a:latin typeface="+mn-lt"/>
              </a:defRPr>
            </a:lvl1pPr>
          </a:lstStyle>
          <a:p>
            <a:pPr>
              <a:defRPr/>
            </a:pPr>
            <a:fld id="{27FB0434-A4E7-410F-B0D0-522F4AF49635}" type="datetime1">
              <a:rPr lang="en-US" smtClean="0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9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Copyright ICER 2015</a:t>
            </a:r>
            <a:endParaRPr lang="en-US" dirty="0"/>
          </a:p>
        </p:txBody>
      </p:sp>
      <p:sp>
        <p:nvSpPr>
          <p:cNvPr id="3078" name="Line 8"/>
          <p:cNvSpPr>
            <a:spLocks noChangeShapeType="1"/>
          </p:cNvSpPr>
          <p:nvPr/>
        </p:nvSpPr>
        <p:spPr bwMode="auto">
          <a:xfrm>
            <a:off x="685800" y="6324600"/>
            <a:ext cx="685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48640" anchor="ctr"/>
          <a:lstStyle/>
          <a:p>
            <a:endParaRPr lang="en-US">
              <a:solidFill>
                <a:srgbClr val="000099"/>
              </a:solidFill>
              <a:latin typeface="Arial"/>
            </a:endParaRPr>
          </a:p>
        </p:txBody>
      </p:sp>
      <p:pic>
        <p:nvPicPr>
          <p:cNvPr id="3079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38747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55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606" r:id="rId1"/>
    <p:sldLayoutId id="2147487607" r:id="rId2"/>
    <p:sldLayoutId id="2147487608" r:id="rId3"/>
    <p:sldLayoutId id="2147487609" r:id="rId4"/>
    <p:sldLayoutId id="2147487610" r:id="rId5"/>
    <p:sldLayoutId id="2147487611" r:id="rId6"/>
    <p:sldLayoutId id="2147487612" r:id="rId7"/>
    <p:sldLayoutId id="2147487613" r:id="rId8"/>
    <p:sldLayoutId id="2147487614" r:id="rId9"/>
    <p:sldLayoutId id="2147487615" r:id="rId10"/>
    <p:sldLayoutId id="2147487616" r:id="rId11"/>
  </p:sldLayoutIdLst>
  <p:transition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rowser.massbudge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905000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solidFill>
                  <a:srgbClr val="008080"/>
                </a:solidFill>
              </a:rPr>
              <a:t>Value-Based Drug Pricin</a:t>
            </a:r>
            <a:r>
              <a:rPr lang="en-US" altLang="en-US" sz="4000" dirty="0">
                <a:solidFill>
                  <a:srgbClr val="008080"/>
                </a:solidFill>
              </a:rPr>
              <a:t>g</a:t>
            </a:r>
            <a:endParaRPr lang="en-US" sz="4000" dirty="0" smtClean="0"/>
          </a:p>
        </p:txBody>
      </p:sp>
      <p:pic>
        <p:nvPicPr>
          <p:cNvPr id="107523" name="Content Placeholder 3" descr="IMS-report-on-health-spendi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66900" y="1932538"/>
            <a:ext cx="5105400" cy="3619500"/>
          </a:xfrm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533400" y="55626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" pitchFamily="34" charset="0"/>
              </a:defRPr>
            </a:lvl9pPr>
          </a:lstStyle>
          <a:p>
            <a:r>
              <a:rPr lang="en-US" altLang="en-US" sz="2400" kern="0" dirty="0" smtClean="0">
                <a:solidFill>
                  <a:srgbClr val="008080"/>
                </a:solidFill>
              </a:rPr>
              <a:t>Steven D. Pearson, MD, MSc</a:t>
            </a:r>
            <a:endParaRPr lang="en-US" sz="2400" kern="0" dirty="0" smtClean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03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Increasing Costs of Health Care Squeeze Out </a:t>
            </a:r>
            <a:br>
              <a:rPr lang="en-US" dirty="0" smtClean="0"/>
            </a:br>
            <a:r>
              <a:rPr lang="en-US" dirty="0" smtClean="0"/>
              <a:t>Other Public Spending Priorities, Too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2999E-DA0B-46BD-B763-6C9FD4CEFA52}" type="slidenum">
              <a:rPr lang="en-US" smtClean="0">
                <a:solidFill>
                  <a:srgbClr val="969696">
                    <a:lumMod val="50000"/>
                  </a:srgbClr>
                </a:solidFill>
              </a:rPr>
              <a:pPr/>
              <a:t>2</a:t>
            </a:fld>
            <a:endParaRPr lang="en-US" dirty="0">
              <a:solidFill>
                <a:srgbClr val="969696">
                  <a:lumMod val="50000"/>
                </a:srgbClr>
              </a:solidFill>
            </a:endParaRPr>
          </a:p>
        </p:txBody>
      </p:sp>
      <p:sp>
        <p:nvSpPr>
          <p:cNvPr id="184323" name="Rectangle 8"/>
          <p:cNvSpPr>
            <a:spLocks noChangeArrowheads="1"/>
          </p:cNvSpPr>
          <p:nvPr/>
        </p:nvSpPr>
        <p:spPr bwMode="auto">
          <a:xfrm>
            <a:off x="457200" y="1785938"/>
            <a:ext cx="31702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noAutofit/>
          </a:bodyPr>
          <a:lstStyle/>
          <a:p>
            <a:pPr eaLnBrk="1" hangingPunct="1">
              <a:defRPr sz="16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000" b="1" dirty="0" smtClean="0">
                <a:solidFill>
                  <a:prstClr val="black"/>
                </a:solidFill>
                <a:latin typeface="Calibri"/>
              </a:rPr>
              <a:t>STATE BUDGET, FY2001 VS. FY2011 (BILLIONS OF DOLLARS)</a:t>
            </a:r>
          </a:p>
        </p:txBody>
      </p:sp>
      <p:sp>
        <p:nvSpPr>
          <p:cNvPr id="184325" name="TextBox 6"/>
          <p:cNvSpPr txBox="1">
            <a:spLocks noChangeArrowheads="1"/>
          </p:cNvSpPr>
          <p:nvPr/>
        </p:nvSpPr>
        <p:spPr bwMode="auto">
          <a:xfrm>
            <a:off x="455613" y="6038434"/>
            <a:ext cx="82216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>
            <a:spAutoFit/>
          </a:bodyPr>
          <a:lstStyle/>
          <a:p>
            <a:pPr eaLnBrk="1" hangingPunct="1"/>
            <a:r>
              <a:rPr lang="en-US" sz="600" dirty="0" smtClean="0">
                <a:solidFill>
                  <a:srgbClr val="1C1C1C"/>
                </a:solidFill>
                <a:latin typeface="Calibri"/>
              </a:rPr>
              <a:t>NOTE: </a:t>
            </a:r>
            <a:r>
              <a:rPr lang="en-US" sz="800" dirty="0" smtClean="0">
                <a:solidFill>
                  <a:srgbClr val="1C1C1C"/>
                </a:solidFill>
                <a:latin typeface="Calibri"/>
              </a:rPr>
              <a:t>Dollar figures are inflation adjusted using a measure specific to government spending as developed by the U.S. Bureau of Labor and Statistics.</a:t>
            </a:r>
          </a:p>
          <a:p>
            <a:pPr eaLnBrk="1" hangingPunct="1"/>
            <a:r>
              <a:rPr lang="en-US" sz="600" dirty="0" smtClean="0">
                <a:solidFill>
                  <a:srgbClr val="1C1C1C"/>
                </a:solidFill>
                <a:latin typeface="Calibri"/>
              </a:rPr>
              <a:t>SOURCE</a:t>
            </a:r>
            <a:r>
              <a:rPr lang="en-US" sz="600" dirty="0" smtClean="0">
                <a:solidFill>
                  <a:srgbClr val="000000"/>
                </a:solidFill>
                <a:latin typeface="Calibri"/>
                <a:ea typeface="ＭＳ Ｐゴシック"/>
                <a:cs typeface="ＭＳ Ｐゴシック"/>
              </a:rPr>
              <a:t>: </a:t>
            </a:r>
            <a:r>
              <a:rPr lang="en-US" sz="800" dirty="0" smtClean="0">
                <a:solidFill>
                  <a:srgbClr val="1C1C1C"/>
                </a:solidFill>
                <a:latin typeface="Calibri"/>
              </a:rPr>
              <a:t>Massachusetts Budget and Policy Center </a:t>
            </a:r>
            <a:r>
              <a:rPr lang="en-US" sz="800" dirty="0" smtClean="0">
                <a:solidFill>
                  <a:srgbClr val="1C1C1C"/>
                </a:solidFill>
                <a:latin typeface="Calibri"/>
                <a:hlinkClick r:id="rId3"/>
              </a:rPr>
              <a:t>Budget Browser</a:t>
            </a:r>
            <a:r>
              <a:rPr lang="en-US" sz="800" dirty="0" smtClean="0">
                <a:solidFill>
                  <a:srgbClr val="1C1C1C"/>
                </a:solidFill>
                <a:latin typeface="Calibri"/>
              </a:rPr>
              <a:t>.</a:t>
            </a:r>
            <a:endParaRPr lang="en-US" sz="800" dirty="0">
              <a:solidFill>
                <a:srgbClr val="1C1C1C"/>
              </a:solidFill>
              <a:latin typeface="Calibri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457200" y="2303834"/>
          <a:ext cx="8229600" cy="3511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" name="Group 27"/>
          <p:cNvGrpSpPr/>
          <p:nvPr/>
        </p:nvGrpSpPr>
        <p:grpSpPr>
          <a:xfrm>
            <a:off x="6897565" y="2100696"/>
            <a:ext cx="1343025" cy="246062"/>
            <a:chOff x="5505450" y="2112169"/>
            <a:chExt cx="1343025" cy="246062"/>
          </a:xfrm>
        </p:grpSpPr>
        <p:grpSp>
          <p:nvGrpSpPr>
            <p:cNvPr id="4" name="Group 21"/>
            <p:cNvGrpSpPr/>
            <p:nvPr/>
          </p:nvGrpSpPr>
          <p:grpSpPr>
            <a:xfrm>
              <a:off x="6296025" y="2112169"/>
              <a:ext cx="552450" cy="246062"/>
              <a:chOff x="3009900" y="2112169"/>
              <a:chExt cx="552450" cy="246062"/>
            </a:xfrm>
          </p:grpSpPr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3141663" y="2112169"/>
                <a:ext cx="420687" cy="246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rIns="0">
                <a:noAutofit/>
              </a:bodyPr>
              <a:lstStyle/>
              <a:p>
                <a:pPr eaLnBrk="1" hangingPunct="1">
                  <a:defRPr sz="18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800" b="1" dirty="0" smtClean="0">
                    <a:solidFill>
                      <a:prstClr val="black"/>
                    </a:solidFill>
                    <a:latin typeface="Calibri"/>
                  </a:rPr>
                  <a:t>FY2011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009900" y="2189480"/>
                <a:ext cx="91440" cy="9144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hangingPunct="1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" name="Group 24"/>
            <p:cNvGrpSpPr/>
            <p:nvPr/>
          </p:nvGrpSpPr>
          <p:grpSpPr>
            <a:xfrm>
              <a:off x="5505450" y="2112169"/>
              <a:ext cx="581026" cy="246062"/>
              <a:chOff x="3009900" y="2112169"/>
              <a:chExt cx="581026" cy="246062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3141664" y="2112169"/>
                <a:ext cx="449262" cy="246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rIns="0">
                <a:noAutofit/>
              </a:bodyPr>
              <a:lstStyle/>
              <a:p>
                <a:pPr eaLnBrk="1" hangingPunct="1">
                  <a:defRPr sz="18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800" b="1" dirty="0" smtClean="0">
                    <a:solidFill>
                      <a:prstClr val="black"/>
                    </a:solidFill>
                    <a:latin typeface="Calibri"/>
                  </a:rPr>
                  <a:t>FY2001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009900" y="2189480"/>
                <a:ext cx="91440" cy="914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hangingPunct="1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0" name="Left Brace 49"/>
          <p:cNvSpPr/>
          <p:nvPr/>
        </p:nvSpPr>
        <p:spPr>
          <a:xfrm>
            <a:off x="1609725" y="2828925"/>
            <a:ext cx="238126" cy="933450"/>
          </a:xfrm>
          <a:prstGeom prst="leftBrace">
            <a:avLst>
              <a:gd name="adj1" fmla="val 1277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01289" y="2680157"/>
            <a:ext cx="645369" cy="430887"/>
          </a:xfrm>
          <a:prstGeom prst="rect">
            <a:avLst/>
          </a:prstGeom>
          <a:solidFill>
            <a:schemeClr val="bg1"/>
          </a:solidFill>
        </p:spPr>
        <p:txBody>
          <a:bodyPr wrap="none" lIns="45720" tIns="0" rIns="45720" bIns="0" anchor="ctr">
            <a:spAutoFit/>
          </a:bodyPr>
          <a:lstStyle/>
          <a:p>
            <a:pPr algn="ctr" eaLnBrk="1" hangingPunct="1"/>
            <a:r>
              <a:rPr lang="en-US" sz="1400" b="1" dirty="0" smtClean="0">
                <a:solidFill>
                  <a:srgbClr val="1C1C1C"/>
                </a:solidFill>
                <a:latin typeface="Calibri"/>
              </a:rPr>
              <a:t>+$5.1 B</a:t>
            </a:r>
          </a:p>
          <a:p>
            <a:pPr algn="ctr" eaLnBrk="1" hangingPunct="1"/>
            <a:r>
              <a:rPr lang="en-US" sz="1400" b="1" dirty="0" smtClean="0">
                <a:solidFill>
                  <a:srgbClr val="1C1C1C"/>
                </a:solidFill>
                <a:latin typeface="Calibri"/>
              </a:rPr>
              <a:t>(+59%)</a:t>
            </a:r>
            <a:endParaRPr lang="en-US" sz="14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52" name="Down Arrow 51"/>
          <p:cNvSpPr/>
          <p:nvPr/>
        </p:nvSpPr>
        <p:spPr>
          <a:xfrm rot="10800000">
            <a:off x="1195386" y="3133725"/>
            <a:ext cx="257175" cy="285750"/>
          </a:xfrm>
          <a:prstGeom prst="downArrow">
            <a:avLst>
              <a:gd name="adj1" fmla="val 50000"/>
              <a:gd name="adj2" fmla="val 52325"/>
            </a:avLst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6" name="Group 80"/>
          <p:cNvGrpSpPr/>
          <p:nvPr/>
        </p:nvGrpSpPr>
        <p:grpSpPr>
          <a:xfrm>
            <a:off x="3410049" y="5027589"/>
            <a:ext cx="408125" cy="382905"/>
            <a:chOff x="3486249" y="4903764"/>
            <a:chExt cx="408125" cy="382905"/>
          </a:xfrm>
        </p:grpSpPr>
        <p:sp>
          <p:nvSpPr>
            <p:cNvPr id="53" name="TextBox 1"/>
            <p:cNvSpPr txBox="1"/>
            <p:nvPr/>
          </p:nvSpPr>
          <p:spPr>
            <a:xfrm>
              <a:off x="3486249" y="4903764"/>
              <a:ext cx="40812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5720" tIns="0" rIns="45720" bIns="0" rtlCol="0"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200" b="1" dirty="0" smtClean="0">
                  <a:solidFill>
                    <a:srgbClr val="1C1C1C"/>
                  </a:solidFill>
                </a:rPr>
                <a:t>-38%</a:t>
              </a:r>
              <a:endParaRPr lang="en-US" sz="1200" b="1" dirty="0">
                <a:solidFill>
                  <a:srgbClr val="1C1C1C"/>
                </a:solidFill>
              </a:endParaRPr>
            </a:p>
          </p:txBody>
        </p:sp>
        <p:sp>
          <p:nvSpPr>
            <p:cNvPr id="61" name="Down Arrow 60"/>
            <p:cNvSpPr>
              <a:spLocks/>
            </p:cNvSpPr>
            <p:nvPr/>
          </p:nvSpPr>
          <p:spPr>
            <a:xfrm>
              <a:off x="3581400" y="5103789"/>
              <a:ext cx="182880" cy="182880"/>
            </a:xfrm>
            <a:prstGeom prst="downArrow">
              <a:avLst>
                <a:gd name="adj1" fmla="val 50000"/>
                <a:gd name="adj2" fmla="val 52325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" name="Group 79"/>
          <p:cNvGrpSpPr/>
          <p:nvPr/>
        </p:nvGrpSpPr>
        <p:grpSpPr>
          <a:xfrm>
            <a:off x="4195038" y="5008539"/>
            <a:ext cx="408125" cy="382905"/>
            <a:chOff x="4271238" y="4884714"/>
            <a:chExt cx="408125" cy="382905"/>
          </a:xfrm>
        </p:grpSpPr>
        <p:sp>
          <p:nvSpPr>
            <p:cNvPr id="54" name="TextBox 2"/>
            <p:cNvSpPr txBox="1"/>
            <p:nvPr/>
          </p:nvSpPr>
          <p:spPr>
            <a:xfrm>
              <a:off x="4271238" y="4884714"/>
              <a:ext cx="40812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5720" tIns="0" rIns="45720" bIns="0" rtlCol="0"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rgbClr val="1C1C1C"/>
                  </a:solidFill>
                </a:rPr>
                <a:t>-33%</a:t>
              </a:r>
              <a:endParaRPr lang="en-US" sz="1200" b="1" dirty="0">
                <a:solidFill>
                  <a:srgbClr val="1C1C1C"/>
                </a:solidFill>
              </a:endParaRPr>
            </a:p>
          </p:txBody>
        </p:sp>
        <p:sp>
          <p:nvSpPr>
            <p:cNvPr id="62" name="Down Arrow 61"/>
            <p:cNvSpPr>
              <a:spLocks/>
            </p:cNvSpPr>
            <p:nvPr/>
          </p:nvSpPr>
          <p:spPr>
            <a:xfrm>
              <a:off x="4367212" y="5084739"/>
              <a:ext cx="182880" cy="182880"/>
            </a:xfrm>
            <a:prstGeom prst="downArrow">
              <a:avLst>
                <a:gd name="adj1" fmla="val 50000"/>
                <a:gd name="adj2" fmla="val 52325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Group 78"/>
          <p:cNvGrpSpPr/>
          <p:nvPr/>
        </p:nvGrpSpPr>
        <p:grpSpPr>
          <a:xfrm>
            <a:off x="4980027" y="3738051"/>
            <a:ext cx="408125" cy="382905"/>
            <a:chOff x="5056227" y="3684564"/>
            <a:chExt cx="408125" cy="382905"/>
          </a:xfrm>
        </p:grpSpPr>
        <p:sp>
          <p:nvSpPr>
            <p:cNvPr id="55" name="TextBox 3"/>
            <p:cNvSpPr txBox="1"/>
            <p:nvPr/>
          </p:nvSpPr>
          <p:spPr>
            <a:xfrm>
              <a:off x="5056227" y="3684564"/>
              <a:ext cx="40812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5720" tIns="0" rIns="45720" bIns="0" rtlCol="0"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rgbClr val="1C1C1C"/>
                  </a:solidFill>
                </a:rPr>
                <a:t>-15%</a:t>
              </a:r>
              <a:endParaRPr lang="en-US" sz="1200" b="1" dirty="0">
                <a:solidFill>
                  <a:srgbClr val="1C1C1C"/>
                </a:solidFill>
              </a:endParaRPr>
            </a:p>
          </p:txBody>
        </p:sp>
        <p:sp>
          <p:nvSpPr>
            <p:cNvPr id="63" name="Down Arrow 62"/>
            <p:cNvSpPr/>
            <p:nvPr/>
          </p:nvSpPr>
          <p:spPr>
            <a:xfrm>
              <a:off x="5153024" y="3884589"/>
              <a:ext cx="182880" cy="182880"/>
            </a:xfrm>
            <a:prstGeom prst="downArrow">
              <a:avLst>
                <a:gd name="adj1" fmla="val 50000"/>
                <a:gd name="adj2" fmla="val 52325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" name="Group 77"/>
          <p:cNvGrpSpPr/>
          <p:nvPr/>
        </p:nvGrpSpPr>
        <p:grpSpPr>
          <a:xfrm>
            <a:off x="5765016" y="4779939"/>
            <a:ext cx="408125" cy="382905"/>
            <a:chOff x="5841216" y="4656114"/>
            <a:chExt cx="408125" cy="382905"/>
          </a:xfrm>
        </p:grpSpPr>
        <p:sp>
          <p:nvSpPr>
            <p:cNvPr id="56" name="TextBox 4"/>
            <p:cNvSpPr txBox="1"/>
            <p:nvPr/>
          </p:nvSpPr>
          <p:spPr>
            <a:xfrm>
              <a:off x="5841216" y="4656114"/>
              <a:ext cx="40812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5720" tIns="0" rIns="45720" bIns="0" rtlCol="0"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rgbClr val="1C1C1C"/>
                  </a:solidFill>
                </a:rPr>
                <a:t>-23%</a:t>
              </a:r>
              <a:endParaRPr lang="en-US" sz="1200" b="1" dirty="0">
                <a:solidFill>
                  <a:srgbClr val="1C1C1C"/>
                </a:solidFill>
              </a:endParaRPr>
            </a:p>
          </p:txBody>
        </p:sp>
        <p:sp>
          <p:nvSpPr>
            <p:cNvPr id="64" name="Down Arrow 63"/>
            <p:cNvSpPr/>
            <p:nvPr/>
          </p:nvSpPr>
          <p:spPr>
            <a:xfrm>
              <a:off x="5938837" y="4856139"/>
              <a:ext cx="182880" cy="182880"/>
            </a:xfrm>
            <a:prstGeom prst="downArrow">
              <a:avLst>
                <a:gd name="adj1" fmla="val 50000"/>
                <a:gd name="adj2" fmla="val 52325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Group 76"/>
          <p:cNvGrpSpPr/>
          <p:nvPr/>
        </p:nvGrpSpPr>
        <p:grpSpPr>
          <a:xfrm>
            <a:off x="6550005" y="4456089"/>
            <a:ext cx="408125" cy="382905"/>
            <a:chOff x="6626205" y="4332264"/>
            <a:chExt cx="408125" cy="382905"/>
          </a:xfrm>
        </p:grpSpPr>
        <p:sp>
          <p:nvSpPr>
            <p:cNvPr id="57" name="TextBox 5"/>
            <p:cNvSpPr txBox="1"/>
            <p:nvPr/>
          </p:nvSpPr>
          <p:spPr>
            <a:xfrm>
              <a:off x="6626205" y="4332264"/>
              <a:ext cx="40812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5720" tIns="0" rIns="45720" bIns="0" rtlCol="0"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rgbClr val="1C1C1C"/>
                  </a:solidFill>
                </a:rPr>
                <a:t>-13%</a:t>
              </a:r>
              <a:endParaRPr lang="en-US" sz="1200" b="1" dirty="0">
                <a:solidFill>
                  <a:srgbClr val="1C1C1C"/>
                </a:solidFill>
              </a:endParaRPr>
            </a:p>
          </p:txBody>
        </p:sp>
        <p:sp>
          <p:nvSpPr>
            <p:cNvPr id="65" name="Down Arrow 64"/>
            <p:cNvSpPr/>
            <p:nvPr/>
          </p:nvSpPr>
          <p:spPr>
            <a:xfrm>
              <a:off x="6724649" y="4532289"/>
              <a:ext cx="182880" cy="182880"/>
            </a:xfrm>
            <a:prstGeom prst="downArrow">
              <a:avLst>
                <a:gd name="adj1" fmla="val 50000"/>
                <a:gd name="adj2" fmla="val 52325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75"/>
          <p:cNvGrpSpPr/>
          <p:nvPr/>
        </p:nvGrpSpPr>
        <p:grpSpPr>
          <a:xfrm>
            <a:off x="7334994" y="4951389"/>
            <a:ext cx="408125" cy="382905"/>
            <a:chOff x="7411194" y="4827564"/>
            <a:chExt cx="408125" cy="382905"/>
          </a:xfrm>
        </p:grpSpPr>
        <p:sp>
          <p:nvSpPr>
            <p:cNvPr id="58" name="TextBox 6"/>
            <p:cNvSpPr txBox="1"/>
            <p:nvPr/>
          </p:nvSpPr>
          <p:spPr>
            <a:xfrm>
              <a:off x="7411194" y="4827564"/>
              <a:ext cx="40812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5720" tIns="0" rIns="45720" bIns="0" rtlCol="0"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rgbClr val="1C1C1C"/>
                  </a:solidFill>
                </a:rPr>
                <a:t>-50%</a:t>
              </a:r>
              <a:endParaRPr lang="en-US" sz="1200" b="1" dirty="0">
                <a:solidFill>
                  <a:srgbClr val="1C1C1C"/>
                </a:solidFill>
              </a:endParaRPr>
            </a:p>
          </p:txBody>
        </p:sp>
        <p:sp>
          <p:nvSpPr>
            <p:cNvPr id="66" name="Down Arrow 65"/>
            <p:cNvSpPr/>
            <p:nvPr/>
          </p:nvSpPr>
          <p:spPr>
            <a:xfrm>
              <a:off x="7510462" y="5027589"/>
              <a:ext cx="182880" cy="182880"/>
            </a:xfrm>
            <a:prstGeom prst="downArrow">
              <a:avLst>
                <a:gd name="adj1" fmla="val 50000"/>
                <a:gd name="adj2" fmla="val 52325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" name="Group 74"/>
          <p:cNvGrpSpPr/>
          <p:nvPr/>
        </p:nvGrpSpPr>
        <p:grpSpPr>
          <a:xfrm>
            <a:off x="8119985" y="4656114"/>
            <a:ext cx="408125" cy="382905"/>
            <a:chOff x="8196185" y="4532289"/>
            <a:chExt cx="408125" cy="382905"/>
          </a:xfrm>
        </p:grpSpPr>
        <p:sp>
          <p:nvSpPr>
            <p:cNvPr id="59" name="TextBox 7"/>
            <p:cNvSpPr txBox="1"/>
            <p:nvPr/>
          </p:nvSpPr>
          <p:spPr>
            <a:xfrm>
              <a:off x="8196185" y="4532289"/>
              <a:ext cx="40812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5720" tIns="0" rIns="45720" bIns="0" rtlCol="0" anchor="ctr" anchorCtr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rgbClr val="1C1C1C"/>
                  </a:solidFill>
                </a:rPr>
                <a:t>-11%</a:t>
              </a:r>
              <a:endParaRPr lang="en-US" sz="1200" b="1" dirty="0">
                <a:solidFill>
                  <a:srgbClr val="1C1C1C"/>
                </a:solidFill>
              </a:endParaRPr>
            </a:p>
          </p:txBody>
        </p:sp>
        <p:sp>
          <p:nvSpPr>
            <p:cNvPr id="67" name="Down Arrow 66"/>
            <p:cNvSpPr/>
            <p:nvPr/>
          </p:nvSpPr>
          <p:spPr>
            <a:xfrm>
              <a:off x="8296275" y="4732314"/>
              <a:ext cx="182880" cy="182880"/>
            </a:xfrm>
            <a:prstGeom prst="downArrow">
              <a:avLst>
                <a:gd name="adj1" fmla="val 50000"/>
                <a:gd name="adj2" fmla="val 52325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92" name="Left Brace 91"/>
          <p:cNvSpPr/>
          <p:nvPr/>
        </p:nvSpPr>
        <p:spPr>
          <a:xfrm rot="5400000">
            <a:off x="5712618" y="1088233"/>
            <a:ext cx="238126" cy="5233987"/>
          </a:xfrm>
          <a:prstGeom prst="leftBrace">
            <a:avLst>
              <a:gd name="adj1" fmla="val 1277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526630" y="2680157"/>
            <a:ext cx="610103" cy="430887"/>
          </a:xfrm>
          <a:prstGeom prst="rect">
            <a:avLst/>
          </a:prstGeom>
          <a:solidFill>
            <a:schemeClr val="bg1"/>
          </a:solidFill>
        </p:spPr>
        <p:txBody>
          <a:bodyPr wrap="none" lIns="45720" tIns="0" rIns="45720" bIns="0" anchor="ctr">
            <a:spAutoFit/>
          </a:bodyPr>
          <a:lstStyle/>
          <a:p>
            <a:pPr algn="ctr" eaLnBrk="1" hangingPunct="1"/>
            <a:r>
              <a:rPr lang="en-US" sz="1400" b="1" dirty="0" smtClean="0">
                <a:solidFill>
                  <a:srgbClr val="1C1C1C"/>
                </a:solidFill>
                <a:latin typeface="Calibri"/>
              </a:rPr>
              <a:t>-$4.0 B</a:t>
            </a:r>
          </a:p>
          <a:p>
            <a:pPr algn="ctr" eaLnBrk="1" hangingPunct="1"/>
            <a:r>
              <a:rPr lang="en-US" sz="1400" b="1" dirty="0" smtClean="0">
                <a:solidFill>
                  <a:srgbClr val="1C1C1C"/>
                </a:solidFill>
                <a:latin typeface="Calibri"/>
              </a:rPr>
              <a:t>(-20%)</a:t>
            </a:r>
            <a:endParaRPr lang="en-US" sz="14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94" name="Down Arrow 93"/>
          <p:cNvSpPr/>
          <p:nvPr/>
        </p:nvSpPr>
        <p:spPr>
          <a:xfrm rot="10800000" flipH="1" flipV="1">
            <a:off x="5703094" y="3133725"/>
            <a:ext cx="257175" cy="285750"/>
          </a:xfrm>
          <a:prstGeom prst="downArrow">
            <a:avLst>
              <a:gd name="adj1" fmla="val 50000"/>
              <a:gd name="adj2" fmla="val 52325"/>
            </a:avLst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85524" y="5517906"/>
            <a:ext cx="20261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Health Coverage</a:t>
            </a:r>
            <a:br>
              <a:rPr lang="en-US" sz="1000" b="1" dirty="0" smtClean="0">
                <a:solidFill>
                  <a:srgbClr val="1C1C1C"/>
                </a:solidFill>
                <a:latin typeface="Calibri"/>
              </a:rPr>
            </a:br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(State Employees/GIC; Medicaid/Health Reform)</a:t>
            </a:r>
            <a:endParaRPr lang="en-US" sz="10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326174" y="5517906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Public</a:t>
            </a:r>
            <a:br>
              <a:rPr lang="en-US" sz="1000" b="1" dirty="0" smtClean="0">
                <a:solidFill>
                  <a:srgbClr val="1C1C1C"/>
                </a:solidFill>
                <a:latin typeface="Calibri"/>
              </a:rPr>
            </a:br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Health</a:t>
            </a:r>
            <a:endParaRPr lang="en-US" sz="10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076907" y="5517906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Mental</a:t>
            </a:r>
            <a:br>
              <a:rPr lang="en-US" sz="1000" b="1" dirty="0" smtClean="0">
                <a:solidFill>
                  <a:srgbClr val="1C1C1C"/>
                </a:solidFill>
                <a:latin typeface="Calibri"/>
              </a:rPr>
            </a:br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Health</a:t>
            </a:r>
            <a:endParaRPr lang="en-US" sz="10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789785" y="5517906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Education</a:t>
            </a:r>
            <a:endParaRPr lang="en-US" sz="10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445754" y="5517906"/>
            <a:ext cx="974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Infrastructure/</a:t>
            </a:r>
            <a:br>
              <a:rPr lang="en-US" sz="1000" b="1" dirty="0" smtClean="0">
                <a:solidFill>
                  <a:srgbClr val="1C1C1C"/>
                </a:solidFill>
                <a:latin typeface="Calibri"/>
              </a:rPr>
            </a:br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Housing</a:t>
            </a:r>
            <a:endParaRPr lang="en-US" sz="10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411101" y="5517906"/>
            <a:ext cx="615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Human</a:t>
            </a:r>
            <a:br>
              <a:rPr lang="en-US" sz="1000" b="1" dirty="0" smtClean="0">
                <a:solidFill>
                  <a:srgbClr val="1C1C1C"/>
                </a:solidFill>
                <a:latin typeface="Calibri"/>
              </a:rPr>
            </a:br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Services</a:t>
            </a:r>
            <a:endParaRPr lang="en-US" sz="10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277062" y="5517906"/>
            <a:ext cx="455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Local</a:t>
            </a:r>
            <a:br>
              <a:rPr lang="en-US" sz="1000" b="1" dirty="0" smtClean="0">
                <a:solidFill>
                  <a:srgbClr val="1C1C1C"/>
                </a:solidFill>
                <a:latin typeface="Calibri"/>
              </a:rPr>
            </a:br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Aid</a:t>
            </a:r>
            <a:endParaRPr lang="en-US" sz="1000" b="1" dirty="0">
              <a:solidFill>
                <a:srgbClr val="1C1C1C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31616" y="5517906"/>
            <a:ext cx="518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Public</a:t>
            </a:r>
            <a:br>
              <a:rPr lang="en-US" sz="1000" b="1" dirty="0" smtClean="0">
                <a:solidFill>
                  <a:srgbClr val="1C1C1C"/>
                </a:solidFill>
                <a:latin typeface="Calibri"/>
              </a:rPr>
            </a:br>
            <a:r>
              <a:rPr lang="en-US" sz="1000" b="1" dirty="0" smtClean="0">
                <a:solidFill>
                  <a:srgbClr val="1C1C1C"/>
                </a:solidFill>
                <a:latin typeface="Calibri"/>
              </a:rPr>
              <a:t>Safety</a:t>
            </a:r>
            <a:endParaRPr lang="en-US" sz="1000" b="1" dirty="0">
              <a:solidFill>
                <a:srgbClr val="1C1C1C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645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Approaches to </a:t>
            </a:r>
            <a:br>
              <a:rPr lang="en-US" dirty="0" smtClean="0"/>
            </a:br>
            <a:r>
              <a:rPr lang="en-US" dirty="0" smtClean="0"/>
              <a:t>“Fair”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“Free market”/supply and demand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Costs of development and production plus “reasonable” profit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Added “value” to patients and health systems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273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ICER </a:t>
            </a:r>
            <a:br>
              <a:rPr lang="en-US" dirty="0" smtClean="0"/>
            </a:br>
            <a:r>
              <a:rPr lang="en-US" dirty="0" smtClean="0"/>
              <a:t>Value-Based Price Benchmark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Step 1: Long-term cost-effectiveness</a:t>
            </a:r>
          </a:p>
          <a:p>
            <a:pPr lvl="1"/>
            <a:r>
              <a:rPr lang="en-US" dirty="0" smtClean="0"/>
              <a:t>Price at which the cost per quality-adjusted life year gained = $100,000-$150,000</a:t>
            </a:r>
          </a:p>
          <a:p>
            <a:pPr lvl="1"/>
            <a:r>
              <a:rPr lang="en-US" dirty="0"/>
              <a:t>Range leaves room for the role of other factors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Step 2: Potential short-term budget impact</a:t>
            </a:r>
          </a:p>
          <a:p>
            <a:pPr lvl="1"/>
            <a:r>
              <a:rPr lang="en-US" dirty="0"/>
              <a:t>Cost </a:t>
            </a:r>
            <a:r>
              <a:rPr lang="en-US" dirty="0" smtClean="0"/>
              <a:t>impact &gt; </a:t>
            </a:r>
            <a:r>
              <a:rPr lang="en-US" dirty="0"/>
              <a:t>anticipated growth in GDP + 1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Based on state (Mass/Maryland) and the ACA legislation</a:t>
            </a:r>
            <a:endParaRPr lang="en-US" dirty="0"/>
          </a:p>
          <a:p>
            <a:pPr lvl="1"/>
            <a:r>
              <a:rPr lang="en-US" dirty="0" smtClean="0"/>
              <a:t>The math</a:t>
            </a:r>
          </a:p>
          <a:p>
            <a:pPr lvl="2"/>
            <a:r>
              <a:rPr lang="en-US" dirty="0" smtClean="0"/>
              <a:t>5-year potential uptake if not strictly controlled</a:t>
            </a:r>
          </a:p>
          <a:p>
            <a:pPr lvl="2"/>
            <a:r>
              <a:rPr lang="en-US" dirty="0" smtClean="0"/>
              <a:t>Annualized NET potential budget impact</a:t>
            </a:r>
          </a:p>
          <a:p>
            <a:pPr lvl="2"/>
            <a:r>
              <a:rPr lang="en-US" dirty="0" smtClean="0"/>
              <a:t>Anticipated number of new FDA drugs</a:t>
            </a:r>
          </a:p>
          <a:p>
            <a:pPr lvl="2"/>
            <a:r>
              <a:rPr lang="en-US" dirty="0" smtClean="0"/>
              <a:t>$904 million NET </a:t>
            </a:r>
            <a:r>
              <a:rPr lang="en-US" i="1" dirty="0" smtClean="0"/>
              <a:t>per year </a:t>
            </a:r>
            <a:r>
              <a:rPr lang="en-US" dirty="0" smtClean="0"/>
              <a:t>per new drug = affordability “alarm bell”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041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Value Assessment </a:t>
            </a:r>
            <a:r>
              <a:rPr lang="en-US" dirty="0" smtClean="0"/>
              <a:t>to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“Value-Based Price Benchmarks”</a:t>
            </a:r>
          </a:p>
        </p:txBody>
      </p:sp>
      <p:graphicFrame>
        <p:nvGraphicFramePr>
          <p:cNvPr id="12" name="Content Placeholder 5"/>
          <p:cNvGraphicFramePr>
            <a:graphicFrameLocks/>
          </p:cNvGraphicFramePr>
          <p:nvPr>
            <p:extLst/>
          </p:nvPr>
        </p:nvGraphicFramePr>
        <p:xfrm>
          <a:off x="1066799" y="1981200"/>
          <a:ext cx="6934200" cy="1515175"/>
        </p:xfrm>
        <a:graphic>
          <a:graphicData uri="http://schemas.openxmlformats.org/drawingml/2006/table">
            <a:tbl>
              <a:tblPr firstRow="1" firstCol="1" bandRow="1"/>
              <a:tblGrid>
                <a:gridCol w="1872372"/>
                <a:gridCol w="1700738"/>
                <a:gridCol w="1595186"/>
                <a:gridCol w="1765904"/>
              </a:tblGrid>
              <a:tr h="830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Price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to Achieve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$100K/QALY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Price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to Achieve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$150K/QALY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Max Price at 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Affordability </a:t>
                      </a:r>
                      <a:b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Threshold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</a:tr>
              <a:tr h="5412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PCSK9 Drugs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List price $14,350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(n=2,636,179</a:t>
                      </a:r>
                      <a:r>
                        <a:rPr lang="en-US" sz="1400" b="1" i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$5,404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$7,735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$2,177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1066798" y="3810000"/>
          <a:ext cx="6934203" cy="1621971"/>
        </p:xfrm>
        <a:graphic>
          <a:graphicData uri="http://schemas.openxmlformats.org/drawingml/2006/table">
            <a:tbl>
              <a:tblPr firstRow="1" firstCol="1" bandRow="1"/>
              <a:tblGrid>
                <a:gridCol w="1963595"/>
                <a:gridCol w="1632776"/>
                <a:gridCol w="1608684"/>
                <a:gridCol w="1729148"/>
              </a:tblGrid>
              <a:tr h="928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Price to Achieve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$100K/QALY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Price to Achieve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$150K/QALY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Max Price at 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Affordability</a:t>
                      </a:r>
                      <a:b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Threshold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74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</a:tr>
              <a:tr h="6936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Entresto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 smtClean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List price $4,560</a:t>
                      </a:r>
                      <a:endParaRPr lang="en-US" sz="1400" i="1" dirty="0">
                        <a:solidFill>
                          <a:srgbClr val="FF66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(n=1,949,400)</a:t>
                      </a:r>
                      <a:endParaRPr lang="en-US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$9,480</a:t>
                      </a:r>
                      <a:endParaRPr lang="en-US" sz="1600" b="1" i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14,472</a:t>
                      </a:r>
                      <a:endParaRPr lang="en-US" sz="1600" b="1" i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$4,168</a:t>
                      </a:r>
                      <a:endParaRPr lang="en-US" sz="1600" b="1" i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62400" y="3117667"/>
            <a:ext cx="13716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sz="1400" dirty="0">
                <a:solidFill>
                  <a:srgbClr val="000099"/>
                </a:solidFill>
                <a:latin typeface="Arial"/>
              </a:rPr>
              <a:t>46%-62%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44957" y="5092322"/>
            <a:ext cx="13716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sz="1400" dirty="0" smtClean="0">
                <a:solidFill>
                  <a:srgbClr val="000099"/>
                </a:solidFill>
                <a:latin typeface="Arial"/>
              </a:rPr>
              <a:t>2-3x higher!</a:t>
            </a:r>
            <a:endParaRPr lang="en-US" sz="1400" dirty="0">
              <a:solidFill>
                <a:srgbClr val="000099"/>
              </a:solidFill>
              <a:latin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9400" y="5096566"/>
            <a:ext cx="93345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sz="1400" dirty="0" smtClean="0">
                <a:solidFill>
                  <a:srgbClr val="000099"/>
                </a:solidFill>
                <a:latin typeface="Arial"/>
              </a:rPr>
              <a:t>9%</a:t>
            </a:r>
            <a:endParaRPr lang="en-US" sz="1400" dirty="0">
              <a:solidFill>
                <a:srgbClr val="000099"/>
              </a:solidFill>
              <a:latin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391" y="3058710"/>
            <a:ext cx="405468" cy="42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29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8080"/>
                </a:solidFill>
              </a:rPr>
              <a:t>Policy Prescriptions to </a:t>
            </a:r>
            <a:r>
              <a:rPr lang="en-US" sz="3200" dirty="0" smtClean="0">
                <a:solidFill>
                  <a:srgbClr val="008080"/>
                </a:solidFill>
              </a:rPr>
              <a:t/>
            </a:r>
            <a:br>
              <a:rPr lang="en-US" sz="3200" dirty="0" smtClean="0">
                <a:solidFill>
                  <a:srgbClr val="008080"/>
                </a:solidFill>
              </a:rPr>
            </a:br>
            <a:r>
              <a:rPr lang="en-US" sz="3200" dirty="0" smtClean="0">
                <a:solidFill>
                  <a:srgbClr val="008080"/>
                </a:solidFill>
              </a:rPr>
              <a:t>Address </a:t>
            </a:r>
            <a:r>
              <a:rPr lang="en-US" sz="3200" i="1" dirty="0" smtClean="0">
                <a:solidFill>
                  <a:srgbClr val="008080"/>
                </a:solidFill>
              </a:rPr>
              <a:t>Initial</a:t>
            </a:r>
            <a:r>
              <a:rPr lang="en-US" sz="3200" dirty="0" smtClean="0">
                <a:solidFill>
                  <a:srgbClr val="008080"/>
                </a:solidFill>
              </a:rPr>
              <a:t> Drug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Changing </a:t>
            </a:r>
            <a:r>
              <a:rPr lang="en-US" dirty="0" smtClean="0"/>
              <a:t>physician payment for </a:t>
            </a:r>
            <a:r>
              <a:rPr lang="en-US" dirty="0"/>
              <a:t>Part B drugs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Mandates for R&amp;D transparency</a:t>
            </a:r>
          </a:p>
          <a:p>
            <a:pPr lvl="1"/>
            <a:r>
              <a:rPr lang="en-US" dirty="0" smtClean="0"/>
              <a:t>Medical Loss Ratio (MLR) equivalent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Direct Medicare negotiation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Benchmarking to VA prices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New or increased use of market incentives</a:t>
            </a:r>
          </a:p>
        </p:txBody>
      </p:sp>
    </p:spTree>
    <p:extLst>
      <p:ext uri="{BB962C8B-B14F-4D97-AF65-F5344CB8AC3E}">
        <p14:creationId xmlns:p14="http://schemas.microsoft.com/office/powerpoint/2010/main" val="31773413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Prescriptions to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Reward Value-Based Pricing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55122" y="1905000"/>
            <a:ext cx="4267200" cy="1758728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600"/>
              </a:spcAft>
            </a:pPr>
            <a:r>
              <a:rPr lang="en-US" sz="2000" b="1" cap="all" dirty="0" smtClean="0">
                <a:solidFill>
                  <a:srgbClr val="FF9900"/>
                </a:solidFill>
                <a:latin typeface="Arial"/>
              </a:rPr>
              <a:t>price meets benchmark</a:t>
            </a:r>
            <a:endParaRPr lang="en-US" sz="2000" b="1" cap="all" dirty="0">
              <a:solidFill>
                <a:srgbClr val="FF9900"/>
              </a:solidFill>
              <a:latin typeface="Arial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Mandatory inclusion in formulary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First tier with zero or low co-pay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Default “gold card” with providers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Include entire price in new</a:t>
            </a:r>
            <a:r>
              <a:rPr lang="en-US" sz="2000" kern="0" dirty="0">
                <a:solidFill>
                  <a:srgbClr val="000099"/>
                </a:solidFill>
                <a:latin typeface="Arial"/>
              </a:rPr>
              <a:t/>
            </a:r>
            <a:br>
              <a:rPr lang="en-US" sz="2000" kern="0" dirty="0">
                <a:solidFill>
                  <a:srgbClr val="000099"/>
                </a:solidFill>
                <a:latin typeface="Arial"/>
              </a:rPr>
            </a:b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technology add-on payments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Set Part B coinsurance to low level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Exclude from 340B discount </a:t>
            </a:r>
            <a:br>
              <a:rPr lang="en-US" sz="2000" kern="0" dirty="0" smtClean="0">
                <a:solidFill>
                  <a:srgbClr val="000099"/>
                </a:solidFill>
                <a:latin typeface="Arial"/>
              </a:rPr>
            </a:b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program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99"/>
                </a:solidFill>
                <a:latin typeface="Arial"/>
              </a:rPr>
              <a:t>Increase FDA exclusivity period</a:t>
            </a:r>
          </a:p>
          <a:p>
            <a:pPr>
              <a:spcAft>
                <a:spcPts val="600"/>
              </a:spcAft>
            </a:pPr>
            <a:endParaRPr lang="en-US" sz="2000" kern="0" dirty="0" smtClean="0">
              <a:solidFill>
                <a:srgbClr val="000099"/>
              </a:solidFill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24400" y="1905000"/>
            <a:ext cx="4267200" cy="2514600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600"/>
              </a:spcAft>
            </a:pPr>
            <a:r>
              <a:rPr lang="en-US" sz="2000" b="1" cap="all" dirty="0">
                <a:solidFill>
                  <a:srgbClr val="FF9900"/>
                </a:solidFill>
                <a:latin typeface="Arial"/>
              </a:rPr>
              <a:t>Price </a:t>
            </a:r>
            <a:r>
              <a:rPr lang="en-US" sz="2000" b="1" cap="all" dirty="0" smtClean="0">
                <a:solidFill>
                  <a:srgbClr val="FF9900"/>
                </a:solidFill>
                <a:latin typeface="Arial"/>
              </a:rPr>
              <a:t>exceeds benchmark</a:t>
            </a:r>
            <a:endParaRPr lang="en-US" sz="2000" b="1" cap="all" dirty="0">
              <a:solidFill>
                <a:srgbClr val="FF9900"/>
              </a:solidFill>
              <a:latin typeface="Arial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99"/>
                </a:solidFill>
                <a:latin typeface="Arial"/>
              </a:rPr>
              <a:t>Lower </a:t>
            </a: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tier or allow exclusion</a:t>
            </a:r>
            <a:endParaRPr lang="en-US" sz="2000" kern="0" dirty="0">
              <a:solidFill>
                <a:srgbClr val="000099"/>
              </a:solidFill>
              <a:latin typeface="Arial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Full exercise of step therapy, etc.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Reimburse up to value-based price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Include only value-based price</a:t>
            </a:r>
            <a:br>
              <a:rPr lang="en-US" sz="2000" kern="0" dirty="0" smtClean="0">
                <a:solidFill>
                  <a:srgbClr val="000099"/>
                </a:solidFill>
                <a:latin typeface="Arial"/>
              </a:rPr>
            </a:b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in bundles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Increase transparency to </a:t>
            </a:r>
            <a:r>
              <a:rPr lang="en-US" sz="2000" kern="0" dirty="0">
                <a:solidFill>
                  <a:srgbClr val="000099"/>
                </a:solidFill>
                <a:latin typeface="Arial"/>
              </a:rPr>
              <a:t>justify </a:t>
            </a: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/>
            </a:r>
            <a:br>
              <a:rPr lang="en-US" sz="2000" kern="0" dirty="0" smtClean="0">
                <a:solidFill>
                  <a:srgbClr val="000099"/>
                </a:solidFill>
                <a:latin typeface="Arial"/>
              </a:rPr>
            </a:b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prices over value-based price</a:t>
            </a:r>
            <a:endParaRPr lang="en-US" sz="2000" kern="0" dirty="0">
              <a:solidFill>
                <a:srgbClr val="000099"/>
              </a:solidFill>
              <a:latin typeface="Arial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Include in 340B program discounts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  <a:latin typeface="Arial"/>
              </a:rPr>
              <a:t>Decrease FDA exclusivity period</a:t>
            </a:r>
            <a:endParaRPr lang="en-US" sz="2000" kern="0" dirty="0">
              <a:solidFill>
                <a:srgbClr val="000099"/>
              </a:solidFill>
              <a:latin typeface="Arial"/>
            </a:endParaRPr>
          </a:p>
          <a:p>
            <a:pPr>
              <a:spcAft>
                <a:spcPts val="600"/>
              </a:spcAft>
            </a:pPr>
            <a:endParaRPr lang="en-US" sz="2000" kern="0" dirty="0" smtClean="0">
              <a:solidFill>
                <a:srgbClr val="000099"/>
              </a:solidFill>
              <a:latin typeface="Arial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73361" y="1905000"/>
            <a:ext cx="0" cy="2743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3652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Profits, access, and affordability exist in ethical tension within any insurance system</a:t>
            </a:r>
          </a:p>
          <a:p>
            <a:pPr lvl="1"/>
            <a:r>
              <a:rPr lang="en-US" dirty="0" smtClean="0"/>
              <a:t>Profits supporting future innovation is a good thing</a:t>
            </a:r>
          </a:p>
          <a:p>
            <a:pPr lvl="1"/>
            <a:r>
              <a:rPr lang="en-US" dirty="0" smtClean="0"/>
              <a:t>Prices that are scaled to reflect added value to patients and consideration of health system affordability will not kill innovation or the drug industry</a:t>
            </a:r>
          </a:p>
          <a:p>
            <a:pPr lvl="1"/>
            <a:r>
              <a:rPr lang="en-US" dirty="0" smtClean="0"/>
              <a:t>Keeping </a:t>
            </a:r>
            <a:r>
              <a:rPr lang="en-US" i="1" dirty="0" smtClean="0"/>
              <a:t>the patient </a:t>
            </a:r>
            <a:r>
              <a:rPr lang="en-US" dirty="0" smtClean="0"/>
              <a:t>at the center…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036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Default Design">
  <a:themeElements>
    <a:clrScheme name="">
      <a:dk1>
        <a:srgbClr val="000099"/>
      </a:dk1>
      <a:lt1>
        <a:srgbClr val="FFFFFF"/>
      </a:lt1>
      <a:dk2>
        <a:srgbClr val="008080"/>
      </a:dk2>
      <a:lt2>
        <a:srgbClr val="000000"/>
      </a:lt2>
      <a:accent1>
        <a:srgbClr val="FFFF00"/>
      </a:accent1>
      <a:accent2>
        <a:srgbClr val="00FFFF"/>
      </a:accent2>
      <a:accent3>
        <a:srgbClr val="FFFFFF"/>
      </a:accent3>
      <a:accent4>
        <a:srgbClr val="000082"/>
      </a:accent4>
      <a:accent5>
        <a:srgbClr val="FFFF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Lucida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-IMPACT">
  <a:themeElements>
    <a:clrScheme name="BCBSMA Foundation PPT">
      <a:dk1>
        <a:srgbClr val="1C1C1C"/>
      </a:dk1>
      <a:lt1>
        <a:srgbClr val="FFFFFF"/>
      </a:lt1>
      <a:dk2>
        <a:srgbClr val="0E6E83"/>
      </a:dk2>
      <a:lt2>
        <a:srgbClr val="389A8A"/>
      </a:lt2>
      <a:accent1>
        <a:srgbClr val="5D87A1"/>
      </a:accent1>
      <a:accent2>
        <a:srgbClr val="969696"/>
      </a:accent2>
      <a:accent3>
        <a:srgbClr val="FFE153"/>
      </a:accent3>
      <a:accent4>
        <a:srgbClr val="7F3F61"/>
      </a:accent4>
      <a:accent5>
        <a:srgbClr val="D3643B"/>
      </a:accent5>
      <a:accent6>
        <a:srgbClr val="389A8A"/>
      </a:accent6>
      <a:hlink>
        <a:srgbClr val="D3643B"/>
      </a:hlink>
      <a:folHlink>
        <a:srgbClr val="389A8A"/>
      </a:folHlink>
    </a:clrScheme>
    <a:fontScheme name="Default Desig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F3F61"/>
        </a:dk1>
        <a:lt1>
          <a:srgbClr val="FFFFFF"/>
        </a:lt1>
        <a:dk2>
          <a:srgbClr val="5D87A1"/>
        </a:dk2>
        <a:lt2>
          <a:srgbClr val="969696"/>
        </a:lt2>
        <a:accent1>
          <a:srgbClr val="0E6E83"/>
        </a:accent1>
        <a:accent2>
          <a:srgbClr val="D3643B"/>
        </a:accent2>
        <a:accent3>
          <a:srgbClr val="FFFFFF"/>
        </a:accent3>
        <a:accent4>
          <a:srgbClr val="6C3452"/>
        </a:accent4>
        <a:accent5>
          <a:srgbClr val="AABAC1"/>
        </a:accent5>
        <a:accent6>
          <a:srgbClr val="BF5A35"/>
        </a:accent6>
        <a:hlink>
          <a:srgbClr val="FFE153"/>
        </a:hlink>
        <a:folHlink>
          <a:srgbClr val="389A8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Default Design">
  <a:themeElements>
    <a:clrScheme name="">
      <a:dk1>
        <a:srgbClr val="000099"/>
      </a:dk1>
      <a:lt1>
        <a:srgbClr val="FFFFFF"/>
      </a:lt1>
      <a:dk2>
        <a:srgbClr val="008080"/>
      </a:dk2>
      <a:lt2>
        <a:srgbClr val="000000"/>
      </a:lt2>
      <a:accent1>
        <a:srgbClr val="FFFF00"/>
      </a:accent1>
      <a:accent2>
        <a:srgbClr val="00FFFF"/>
      </a:accent2>
      <a:accent3>
        <a:srgbClr val="FFFFFF"/>
      </a:accent3>
      <a:accent4>
        <a:srgbClr val="000082"/>
      </a:accent4>
      <a:accent5>
        <a:srgbClr val="FFFF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Lucida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Default Design">
  <a:themeElements>
    <a:clrScheme name="">
      <a:dk1>
        <a:srgbClr val="000099"/>
      </a:dk1>
      <a:lt1>
        <a:srgbClr val="FFFFFF"/>
      </a:lt1>
      <a:dk2>
        <a:srgbClr val="008080"/>
      </a:dk2>
      <a:lt2>
        <a:srgbClr val="000000"/>
      </a:lt2>
      <a:accent1>
        <a:srgbClr val="FFFF00"/>
      </a:accent1>
      <a:accent2>
        <a:srgbClr val="00FFFF"/>
      </a:accent2>
      <a:accent3>
        <a:srgbClr val="FFFFFF"/>
      </a:accent3>
      <a:accent4>
        <a:srgbClr val="000082"/>
      </a:accent4>
      <a:accent5>
        <a:srgbClr val="FFFF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Lucida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sisl xmlns:xsi="http://www.w3.org/2001/XMLSchema-instance" xmlns:xsd="http://www.w3.org/2001/XMLSchema" xmlns="http://www.boldonjames.com/2008/01/sie/internal/label" sislVersion="0" policy="06dbc50a-7c40-497c-8ead-392c4a2b388e">
  <element uid="id_classification_nonbusiness" value=""/>
  <element uid="3a0f620a-74f7-4504-a030-448d9ea0e08a" value=""/>
  <element uid="0bf5a77d-3f3a-4e58-9a8a-1570d5e8454d" value=""/>
</sisl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9E162D690EA43B479FF160DC10978" ma:contentTypeVersion="2" ma:contentTypeDescription="Create a new document." ma:contentTypeScope="" ma:versionID="7482cbbf070e7c6efb359d6cb434bbcf">
  <xsd:schema xmlns:xsd="http://www.w3.org/2001/XMLSchema" xmlns:xs="http://www.w3.org/2001/XMLSchema" xmlns:p="http://schemas.microsoft.com/office/2006/metadata/properties" xmlns:ns2="6de8b51e-bc38-43d2-8e7d-460c33b7f649" targetNamespace="http://schemas.microsoft.com/office/2006/metadata/properties" ma:root="true" ma:fieldsID="9a462851da84cd6aae70de4040a54b32" ns2:_="">
    <xsd:import namespace="6de8b51e-bc38-43d2-8e7d-460c33b7f6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8b51e-bc38-43d2-8e7d-460c33b7f6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B45FC5-0919-4141-9CF4-E7B7CC68F8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1557C6-DE2D-472A-9F68-A8BF5D6922F4}">
  <ds:schemaRefs>
    <ds:schemaRef ds:uri="http://www.w3.org/2001/XMLSchema"/>
    <ds:schemaRef ds:uri="http://www.boldonjames.com/2008/01/sie/internal/label"/>
  </ds:schemaRefs>
</ds:datastoreItem>
</file>

<file path=customXml/itemProps3.xml><?xml version="1.0" encoding="utf-8"?>
<ds:datastoreItem xmlns:ds="http://schemas.openxmlformats.org/officeDocument/2006/customXml" ds:itemID="{BB29D0BA-0C3A-44D6-BF88-032A833827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e8b51e-bc38-43d2-8e7d-460c33b7f6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461782D-F3F9-428E-8FBE-E76BA7E1A8DF}">
  <ds:schemaRefs>
    <ds:schemaRef ds:uri="6de8b51e-bc38-43d2-8e7d-460c33b7f649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64865</TotalTime>
  <Pages>2</Pages>
  <Words>362</Words>
  <Application>Microsoft Office PowerPoint</Application>
  <PresentationFormat>On-screen Show (4:3)</PresentationFormat>
  <Paragraphs>103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4_Default Design</vt:lpstr>
      <vt:lpstr>1-IMPACT</vt:lpstr>
      <vt:lpstr>8_Default Design</vt:lpstr>
      <vt:lpstr>9_Default Design</vt:lpstr>
      <vt:lpstr>Value-Based Drug Pricing</vt:lpstr>
      <vt:lpstr>The Increasing Costs of Health Care Squeeze Out  Other Public Spending Priorities, Too</vt:lpstr>
      <vt:lpstr>Conceptual Approaches to  “Fair” Pricing</vt:lpstr>
      <vt:lpstr>ICER  Value-Based Price Benchmark</vt:lpstr>
      <vt:lpstr>From Value Assessment to “Value-Based Price Benchmarks”</vt:lpstr>
      <vt:lpstr>Policy Prescriptions to  Address Initial Drug Prices</vt:lpstr>
      <vt:lpstr>Policy Prescriptions to  Reward Value-Based Pricing</vt:lpstr>
      <vt:lpstr>Moving Forward</vt:lpstr>
    </vt:vector>
  </TitlesOfParts>
  <Company>HPHC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Trust Through Rationing</dc:title>
  <dc:creator>Steve Pearson</dc:creator>
  <cp:lastModifiedBy>Alliance</cp:lastModifiedBy>
  <cp:revision>1509</cp:revision>
  <cp:lastPrinted>2015-09-03T22:32:49Z</cp:lastPrinted>
  <dcterms:created xsi:type="dcterms:W3CDTF">1998-10-19T19:17:56Z</dcterms:created>
  <dcterms:modified xsi:type="dcterms:W3CDTF">2016-04-15T15:31:00Z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0x010100D7F9E162D690EA43B479FF160DC10978</vt:lpwstr>
  </property>
  <property fmtid="{D5CDD505-2E9C-101B-9397-08002B2CF9AE}" pid="3" name="docIndexRef">
    <vt:lpwstr>15888e54-1046-4e0a-8a0d-d4fee0f633e2</vt:lpwstr>
  </property>
  <property fmtid="{D5CDD505-2E9C-101B-9397-08002B2CF9AE}" pid="4" name="bjSaver">
    <vt:lpwstr>UEPJV/ZKtJD5wJKsIxWoaF1sXhmZiZu9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policy="06dbc50a-7c40-497c-8ead-392c4a2b388e" xmlns="http://www.boldonjames.com/2008/01/sie/i</vt:lpwstr>
  </property>
  <property fmtid="{D5CDD505-2E9C-101B-9397-08002B2CF9AE}" pid="6" name="bjDocumentLabelXML-0">
    <vt:lpwstr>nternal/label"&gt;&lt;element uid="id_classification_nonbusiness" value="" /&gt;&lt;element uid="3a0f620a-74f7-4504-a030-448d9ea0e08a" value="" /&gt;&lt;element uid="0bf5a77d-3f3a-4e58-9a8a-1570d5e8454d" value="" /&gt;&lt;/sisl&gt;</vt:lpwstr>
  </property>
  <property fmtid="{D5CDD505-2E9C-101B-9397-08002B2CF9AE}" pid="7" name="bjDocumentSecurityLabel">
    <vt:lpwstr>Public</vt:lpwstr>
  </property>
  <property fmtid="{D5CDD505-2E9C-101B-9397-08002B2CF9AE}" pid="8" name="bjESIDataClassification">
    <vt:lpwstr>XYZZYPublicfwo[qei34890ty@^C@#%^11dc45</vt:lpwstr>
  </property>
</Properties>
</file>