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Libre Franklin"/>
      <p:regular r:id="rId20"/>
      <p:bold r:id="rId21"/>
      <p:italic r:id="rId22"/>
      <p:boldItalic r:id="rId23"/>
    </p:embeddedFont>
    <p:embeddedFont>
      <p:font typeface="Garamon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iysdBx8oFQwZQ+hycvXYjFbdMz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regular.fntdata"/><Relationship Id="rId22" Type="http://schemas.openxmlformats.org/officeDocument/2006/relationships/font" Target="fonts/LibreFranklin-italic.fntdata"/><Relationship Id="rId21" Type="http://schemas.openxmlformats.org/officeDocument/2006/relationships/font" Target="fonts/LibreFranklin-bold.fntdata"/><Relationship Id="rId24" Type="http://schemas.openxmlformats.org/officeDocument/2006/relationships/font" Target="fonts/Garamond-regular.fntdata"/><Relationship Id="rId23" Type="http://schemas.openxmlformats.org/officeDocument/2006/relationships/font" Target="fonts/LibreFranklin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Garamond-italic.fntdata"/><Relationship Id="rId25" Type="http://schemas.openxmlformats.org/officeDocument/2006/relationships/font" Target="fonts/Garamond-bold.fntdata"/><Relationship Id="rId28" Type="http://customschemas.google.com/relationships/presentationmetadata" Target="metadata"/><Relationship Id="rId27" Type="http://schemas.openxmlformats.org/officeDocument/2006/relationships/font" Target="fonts/Garamon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Medicare Series</a:t>
            </a:r>
            <a:endParaRPr/>
          </a:p>
        </p:txBody>
      </p:sp>
      <p:sp>
        <p:nvSpPr>
          <p:cNvPr id="187" name="Google Shape;187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Medicare Series</a:t>
            </a:r>
            <a:endParaRPr/>
          </a:p>
        </p:txBody>
      </p:sp>
      <p:sp>
        <p:nvSpPr>
          <p:cNvPr id="115" name="Google Shape;11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D.Min., M.Div., M.Ed., MPH</a:t>
            </a:r>
            <a:endParaRPr/>
          </a:p>
        </p:txBody>
      </p:sp>
      <p:sp>
        <p:nvSpPr>
          <p:cNvPr id="152" name="Google Shape;15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Medicare Series</a:t>
            </a:r>
            <a:endParaRPr/>
          </a:p>
        </p:txBody>
      </p:sp>
      <p:sp>
        <p:nvSpPr>
          <p:cNvPr id="176" name="Google Shape;176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5.jpg"/><Relationship Id="rId5" Type="http://schemas.openxmlformats.org/officeDocument/2006/relationships/image" Target="../media/image23.jpg"/><Relationship Id="rId6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-1"/>
            <a:ext cx="12192000" cy="5631774"/>
          </a:xfrm>
          <a:prstGeom prst="rect">
            <a:avLst/>
          </a:prstGeom>
          <a:solidFill>
            <a:srgbClr val="3D425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619125" y="2075675"/>
            <a:ext cx="10364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What’s Coming in 2024? </a:t>
            </a:r>
            <a:endParaRPr b="1" sz="4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Health Policy Forecast for the New Year</a:t>
            </a:r>
            <a:endParaRPr b="1" sz="4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19125" y="3969730"/>
            <a:ext cx="7038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>
                <a:solidFill>
                  <a:srgbClr val="E3493E"/>
                </a:solidFill>
                <a:latin typeface="Roboto"/>
                <a:ea typeface="Roboto"/>
                <a:cs typeface="Roboto"/>
                <a:sym typeface="Roboto"/>
              </a:rPr>
              <a:t>Wednesday</a:t>
            </a:r>
            <a:r>
              <a:rPr b="1" i="0" lang="en-US" sz="2100" u="none" cap="none" strike="noStrike">
                <a:solidFill>
                  <a:srgbClr val="E3493E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en-US" sz="2100">
                <a:solidFill>
                  <a:srgbClr val="E3493E"/>
                </a:solidFill>
                <a:latin typeface="Roboto"/>
                <a:ea typeface="Roboto"/>
                <a:cs typeface="Roboto"/>
                <a:sym typeface="Roboto"/>
              </a:rPr>
              <a:t>January</a:t>
            </a:r>
            <a:r>
              <a:rPr b="1" i="0" lang="en-US" sz="2100" u="none" cap="none" strike="noStrike">
                <a:solidFill>
                  <a:srgbClr val="E3493E"/>
                </a:solidFill>
                <a:latin typeface="Roboto"/>
                <a:ea typeface="Roboto"/>
                <a:cs typeface="Roboto"/>
                <a:sym typeface="Roboto"/>
              </a:rPr>
              <a:t> 24, 202</a:t>
            </a:r>
            <a:r>
              <a:rPr b="1" lang="en-US" sz="2100">
                <a:solidFill>
                  <a:srgbClr val="E3493E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" name="Google Shape;92;p1"/>
          <p:cNvCxnSpPr/>
          <p:nvPr/>
        </p:nvCxnSpPr>
        <p:spPr>
          <a:xfrm>
            <a:off x="690347" y="3699956"/>
            <a:ext cx="44793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925" y="6018875"/>
            <a:ext cx="3019125" cy="6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/>
          <p:nvPr/>
        </p:nvSpPr>
        <p:spPr>
          <a:xfrm>
            <a:off x="0" y="-1"/>
            <a:ext cx="12192000" cy="5631774"/>
          </a:xfrm>
          <a:prstGeom prst="rect">
            <a:avLst/>
          </a:prstGeom>
          <a:solidFill>
            <a:srgbClr val="3D425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 rotWithShape="1">
          <a:blip r:embed="rId3">
            <a:alphaModFix/>
          </a:blip>
          <a:srcRect b="0" l="67188" r="0" t="0"/>
          <a:stretch/>
        </p:blipFill>
        <p:spPr>
          <a:xfrm>
            <a:off x="8191500" y="-1"/>
            <a:ext cx="4000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3"/>
          <p:cNvSpPr txBox="1"/>
          <p:nvPr/>
        </p:nvSpPr>
        <p:spPr>
          <a:xfrm>
            <a:off x="619125" y="677075"/>
            <a:ext cx="477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E2493D"/>
                </a:solidFill>
                <a:latin typeface="Roboto"/>
                <a:ea typeface="Roboto"/>
                <a:cs typeface="Roboto"/>
                <a:sym typeface="Roboto"/>
              </a:rPr>
              <a:t>UPCOMING EVENT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619125" y="6021777"/>
            <a:ext cx="57054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56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allh.us/events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619125" y="1623752"/>
            <a:ext cx="8560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lang="en-US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Feb. 1 - Perspectives for Media on Value-Based Care in 2024</a:t>
            </a:r>
            <a:endParaRPr b="0" i="0" sz="4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/>
          <p:nvPr/>
        </p:nvSpPr>
        <p:spPr>
          <a:xfrm>
            <a:off x="0" y="-1"/>
            <a:ext cx="12192000" cy="5631774"/>
          </a:xfrm>
          <a:prstGeom prst="rect">
            <a:avLst/>
          </a:prstGeom>
          <a:solidFill>
            <a:srgbClr val="3D425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4"/>
          <p:cNvSpPr txBox="1"/>
          <p:nvPr/>
        </p:nvSpPr>
        <p:spPr>
          <a:xfrm>
            <a:off x="619125" y="1226227"/>
            <a:ext cx="66675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THANK YOU FOR ATTENDING!</a:t>
            </a:r>
            <a:endParaRPr b="0" i="0" sz="6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" name="Google Shape;20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900" y="5956225"/>
            <a:ext cx="2779200" cy="6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3429001" y="2478075"/>
            <a:ext cx="7473300" cy="20622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743913" y="2539662"/>
            <a:ext cx="6192900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Alison Jones, MPH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Director of Program Strategy and Management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Alliance for Health Policy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0"/>
            <a:ext cx="1999566" cy="6858000"/>
          </a:xfrm>
          <a:prstGeom prst="rect">
            <a:avLst/>
          </a:prstGeom>
          <a:solidFill>
            <a:srgbClr val="3D42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83599" r="0" t="0"/>
          <a:stretch/>
        </p:blipFill>
        <p:spPr>
          <a:xfrm flipH="1">
            <a:off x="0" y="-1"/>
            <a:ext cx="19995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38100" y="6062463"/>
            <a:ext cx="442418" cy="44095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1089513" y="6012350"/>
            <a:ext cx="939600" cy="541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with blonde hair smiling&#10;&#10;Description automatically generated" id="104" name="Google Shape;10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080" y="2478087"/>
            <a:ext cx="2062200" cy="2062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619125" y="409174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E2493D"/>
                </a:solidFill>
                <a:latin typeface="Roboto"/>
                <a:ea typeface="Roboto"/>
                <a:cs typeface="Roboto"/>
                <a:sym typeface="Roboto"/>
              </a:rPr>
              <a:t>PARTNER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 amt="35000"/>
          </a:blip>
          <a:srcRect b="0" l="69178" r="0" t="0"/>
          <a:stretch/>
        </p:blipFill>
        <p:spPr>
          <a:xfrm>
            <a:off x="8434136" y="-1"/>
            <a:ext cx="37578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113" y="2291960"/>
            <a:ext cx="8129335" cy="2274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 amt="35000"/>
          </a:blip>
          <a:srcRect b="0" l="69178" r="0" t="0"/>
          <a:stretch/>
        </p:blipFill>
        <p:spPr>
          <a:xfrm>
            <a:off x="8434136" y="-1"/>
            <a:ext cx="3757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619125" y="409174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493E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E3493E"/>
                </a:solidFill>
                <a:latin typeface="Roboto"/>
                <a:ea typeface="Roboto"/>
                <a:cs typeface="Roboto"/>
                <a:sym typeface="Roboto"/>
              </a:rPr>
              <a:t>JOIN THE CONVERSATION</a:t>
            </a:r>
            <a:endParaRPr b="0" i="0" sz="4000" u="none" cap="none" strike="noStrike">
              <a:solidFill>
                <a:srgbClr val="E349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Graphical user interface, text, application&#10;&#10;Description automatically generated"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2016" y="1555316"/>
            <a:ext cx="3373957" cy="530268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2712022" y="1773288"/>
            <a:ext cx="3098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@AllHealthPolicy</a:t>
            </a:r>
            <a:endParaRPr b="0" i="0" sz="24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693417" y="3010261"/>
            <a:ext cx="33739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Alliance for Health Policy</a:t>
            </a:r>
            <a:endParaRPr b="0" i="0" sz="24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2712022" y="4206658"/>
            <a:ext cx="33739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@AllianceforHealthPolicy</a:t>
            </a:r>
            <a:endParaRPr b="0" i="0" sz="24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2879874" y="1923770"/>
            <a:ext cx="3668182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Alliance for Health Policy</a:t>
            </a:r>
            <a:endParaRPr b="0" i="0" sz="2400" u="none" cap="none" strike="noStrike">
              <a:solidFill>
                <a:srgbClr val="3D42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768146" y="3377668"/>
            <a:ext cx="3668182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@AllianceforHealthPolicy</a:t>
            </a:r>
            <a:endParaRPr b="0" i="0" sz="2400" u="none" cap="none" strike="noStrike">
              <a:solidFill>
                <a:srgbClr val="3D42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con&#10;&#10;Description automatically generated" id="125" name="Google Shape;12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4921" y="1788240"/>
            <a:ext cx="927973" cy="927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6" name="Google Shape;12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94921" y="3159434"/>
            <a:ext cx="930398" cy="930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619125" y="409174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E2493D"/>
                </a:solidFill>
                <a:latin typeface="Roboto"/>
                <a:ea typeface="Roboto"/>
                <a:cs typeface="Roboto"/>
                <a:sym typeface="Roboto"/>
              </a:rPr>
              <a:t>PARTICIPATING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 amt="35000"/>
          </a:blip>
          <a:srcRect b="0" l="69178" r="0" t="0"/>
          <a:stretch/>
        </p:blipFill>
        <p:spPr>
          <a:xfrm>
            <a:off x="8434136" y="-1"/>
            <a:ext cx="3757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/>
          <p:nvPr/>
        </p:nvSpPr>
        <p:spPr>
          <a:xfrm>
            <a:off x="8272147" y="3643823"/>
            <a:ext cx="25593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To ask a question click the Q&amp;A button and enter your text in the chat box.</a:t>
            </a:r>
            <a:endParaRPr b="0" i="0" sz="1600" u="none" cap="none" strike="noStrike">
              <a:solidFill>
                <a:srgbClr val="3D42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7999" y="1255176"/>
            <a:ext cx="6842927" cy="541606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/>
          <p:nvPr/>
        </p:nvSpPr>
        <p:spPr>
          <a:xfrm>
            <a:off x="4920091" y="4568153"/>
            <a:ext cx="504762" cy="478631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p5"/>
          <p:cNvCxnSpPr/>
          <p:nvPr/>
        </p:nvCxnSpPr>
        <p:spPr>
          <a:xfrm flipH="1">
            <a:off x="5618284" y="4059321"/>
            <a:ext cx="2592642" cy="748147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/>
          <p:nvPr/>
        </p:nvSpPr>
        <p:spPr>
          <a:xfrm>
            <a:off x="0" y="0"/>
            <a:ext cx="1999566" cy="6858000"/>
          </a:xfrm>
          <a:prstGeom prst="rect">
            <a:avLst/>
          </a:prstGeom>
          <a:solidFill>
            <a:srgbClr val="3D42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83599" r="0" t="0"/>
          <a:stretch/>
        </p:blipFill>
        <p:spPr>
          <a:xfrm flipH="1">
            <a:off x="0" y="-1"/>
            <a:ext cx="19995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43" name="Google Shape;14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38100" y="6062463"/>
            <a:ext cx="442418" cy="44095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11089513" y="6012350"/>
            <a:ext cx="939600" cy="541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2318680" y="356011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E2493D"/>
                </a:solidFill>
                <a:latin typeface="Roboto"/>
                <a:ea typeface="Roboto"/>
                <a:cs typeface="Roboto"/>
                <a:sym typeface="Roboto"/>
              </a:rPr>
              <a:t>MODERATOR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4190472" y="2530650"/>
            <a:ext cx="5679300" cy="17967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5172871" y="2909550"/>
            <a:ext cx="44442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Julie Rovner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Chief Washington Correspondent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FF</a:t>
            </a: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Health News</a:t>
            </a:r>
            <a:endParaRPr sz="1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5">
            <a:alphaModFix/>
          </a:blip>
          <a:srcRect b="36503" l="29512" r="29508" t="0"/>
          <a:stretch/>
        </p:blipFill>
        <p:spPr>
          <a:xfrm>
            <a:off x="3327695" y="2530650"/>
            <a:ext cx="1740000" cy="1796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hape&#10;&#10;Description automatically generated" id="154" name="Google Shape;154;p7"/>
          <p:cNvPicPr preferRelativeResize="0"/>
          <p:nvPr/>
        </p:nvPicPr>
        <p:blipFill rotWithShape="1">
          <a:blip r:embed="rId3">
            <a:alphaModFix/>
          </a:blip>
          <a:srcRect b="0" l="67326" r="0" t="0"/>
          <a:stretch/>
        </p:blipFill>
        <p:spPr>
          <a:xfrm>
            <a:off x="8208412" y="0"/>
            <a:ext cx="3983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/>
          <p:nvPr/>
        </p:nvSpPr>
        <p:spPr>
          <a:xfrm>
            <a:off x="619125" y="409174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E2493D"/>
                </a:solidFill>
                <a:latin typeface="Arial"/>
                <a:ea typeface="Arial"/>
                <a:cs typeface="Arial"/>
                <a:sym typeface="Arial"/>
              </a:rPr>
              <a:t>PANELISTS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4177301" y="3978492"/>
            <a:ext cx="4031100" cy="13377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6891348" y="1994465"/>
            <a:ext cx="4031100" cy="13377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7621843" y="2259220"/>
            <a:ext cx="33006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Hemi Tewarson, J.D., MPH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Executive Director, National Academy of State and Health Policy (NASHP)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4907796" y="4358744"/>
            <a:ext cx="3300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Nicholas Uehlecke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Principal, Todd Strategy Group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1194179" y="1994465"/>
            <a:ext cx="4295700" cy="13377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2059383" y="2259235"/>
            <a:ext cx="30330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Sarah Kuehl Egge, MPP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Principal &amp; Founding Partner, SplitOak Strategies</a:t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125" y="1994465"/>
            <a:ext cx="1337700" cy="1337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5">
            <a:alphaModFix/>
          </a:blip>
          <a:srcRect b="22666" l="18971" r="18971" t="0"/>
          <a:stretch/>
        </p:blipFill>
        <p:spPr>
          <a:xfrm>
            <a:off x="6104063" y="1994465"/>
            <a:ext cx="1337700" cy="1337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4" name="Google Shape;164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9588" y="3978507"/>
            <a:ext cx="1337700" cy="1337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/>
          <p:nvPr/>
        </p:nvSpPr>
        <p:spPr>
          <a:xfrm>
            <a:off x="0" y="-1"/>
            <a:ext cx="12192000" cy="5631900"/>
          </a:xfrm>
          <a:prstGeom prst="rect">
            <a:avLst/>
          </a:prstGeom>
          <a:solidFill>
            <a:srgbClr val="3D425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/>
        </p:nvSpPr>
        <p:spPr>
          <a:xfrm>
            <a:off x="900475" y="1226227"/>
            <a:ext cx="666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Moderated Q &amp; A</a:t>
            </a:r>
            <a:endParaRPr b="0" i="0" sz="6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Text&#10;&#10;Description automatically generated" id="172" name="Google Shape;172;p31"/>
          <p:cNvPicPr preferRelativeResize="0"/>
          <p:nvPr/>
        </p:nvPicPr>
        <p:blipFill rotWithShape="1">
          <a:blip r:embed="rId4">
            <a:alphaModFix/>
          </a:blip>
          <a:srcRect b="0" l="0" r="45235" t="0"/>
          <a:stretch/>
        </p:blipFill>
        <p:spPr>
          <a:xfrm>
            <a:off x="387648" y="5869400"/>
            <a:ext cx="2373125" cy="8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/>
          <p:nvPr/>
        </p:nvSpPr>
        <p:spPr>
          <a:xfrm>
            <a:off x="0" y="-1"/>
            <a:ext cx="12192000" cy="5631774"/>
          </a:xfrm>
          <a:prstGeom prst="rect">
            <a:avLst/>
          </a:prstGeom>
          <a:solidFill>
            <a:srgbClr val="3D425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 rotWithShape="1">
          <a:blip r:embed="rId3">
            <a:alphaModFix/>
          </a:blip>
          <a:srcRect b="0" l="67188" r="0" t="0"/>
          <a:stretch/>
        </p:blipFill>
        <p:spPr>
          <a:xfrm>
            <a:off x="8191500" y="-1"/>
            <a:ext cx="4000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/>
        </p:nvSpPr>
        <p:spPr>
          <a:xfrm>
            <a:off x="619125" y="1094974"/>
            <a:ext cx="8560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E2493D"/>
                </a:solidFill>
                <a:latin typeface="Roboto"/>
                <a:ea typeface="Roboto"/>
                <a:cs typeface="Roboto"/>
                <a:sym typeface="Roboto"/>
              </a:rPr>
              <a:t>TAKE OUR SURVEY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619125" y="6021777"/>
            <a:ext cx="57054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56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www.allhealthpolicy.org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619125" y="1912027"/>
            <a:ext cx="6858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Please fill out the evaluation survey by using the link in the chat or via email this afternoon!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 picture containing building, government building, dark&#10;&#10;Description automatically generated" id="183" name="Google Shape;183;p32"/>
          <p:cNvPicPr preferRelativeResize="0"/>
          <p:nvPr/>
        </p:nvPicPr>
        <p:blipFill rotWithShape="1">
          <a:blip r:embed="rId4">
            <a:alphaModFix/>
          </a:blip>
          <a:srcRect b="0" l="67286" r="0" t="15078"/>
          <a:stretch/>
        </p:blipFill>
        <p:spPr>
          <a:xfrm>
            <a:off x="7754998" y="379197"/>
            <a:ext cx="4437002" cy="647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