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65" r:id="rId3"/>
  </p:sldMasterIdLst>
  <p:notesMasterIdLst>
    <p:notesMasterId r:id="rId2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4" r:id="rId23"/>
    <p:sldId id="276" r:id="rId24"/>
  </p:sldIdLst>
  <p:sldSz cx="12192000" cy="6858000"/>
  <p:notesSz cx="6858000" cy="9144000"/>
  <p:embeddedFontLst>
    <p:embeddedFont>
      <p:font typeface="Libre Franklin" pitchFamily="2" charset="0"/>
      <p:regular r:id="rId26"/>
      <p:bold r:id="rId27"/>
      <p:italic r:id="rId28"/>
      <p:boldItalic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hKRIQIgUgyWki3txL10FScJcWN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4.fntdata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3.fntdata"/><Relationship Id="rId36" Type="http://customschemas.google.com/relationships/presentationmetadata" Target="meta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ya Hampton" userId="b31dd232-d19e-4e77-8cae-180c2f0b9be5" providerId="ADAL" clId="{BF60EC96-BE3F-40A4-83C4-FA9A8F5D9A8E}"/>
    <pc:docChg chg="modSld sldOrd">
      <pc:chgData name="Amaya Hampton" userId="b31dd232-d19e-4e77-8cae-180c2f0b9be5" providerId="ADAL" clId="{BF60EC96-BE3F-40A4-83C4-FA9A8F5D9A8E}" dt="2024-05-15T18:24:09.350" v="24" actId="20577"/>
      <pc:docMkLst>
        <pc:docMk/>
      </pc:docMkLst>
      <pc:sldChg chg="modSp mod">
        <pc:chgData name="Amaya Hampton" userId="b31dd232-d19e-4e77-8cae-180c2f0b9be5" providerId="ADAL" clId="{BF60EC96-BE3F-40A4-83C4-FA9A8F5D9A8E}" dt="2024-05-15T18:24:09.350" v="24" actId="20577"/>
        <pc:sldMkLst>
          <pc:docMk/>
          <pc:sldMk cId="0" sldId="274"/>
        </pc:sldMkLst>
        <pc:spChg chg="mod">
          <ac:chgData name="Amaya Hampton" userId="b31dd232-d19e-4e77-8cae-180c2f0b9be5" providerId="ADAL" clId="{BF60EC96-BE3F-40A4-83C4-FA9A8F5D9A8E}" dt="2024-05-15T18:24:09.350" v="24" actId="20577"/>
          <ac:spMkLst>
            <pc:docMk/>
            <pc:sldMk cId="0" sldId="274"/>
            <ac:spMk id="356" creationId="{00000000-0000-0000-0000-000000000000}"/>
          </ac:spMkLst>
        </pc:spChg>
      </pc:sldChg>
      <pc:sldChg chg="ord">
        <pc:chgData name="Amaya Hampton" userId="b31dd232-d19e-4e77-8cae-180c2f0b9be5" providerId="ADAL" clId="{BF60EC96-BE3F-40A4-83C4-FA9A8F5D9A8E}" dt="2024-05-15T18:22:25.110" v="1"/>
        <pc:sldMkLst>
          <pc:docMk/>
          <pc:sldMk cId="0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Notes: Varies by party… Want to hear about HC affordability… similar across parties (unexpected med bills worry finding here)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… but this doesn’t mean they want to hear detailed plans</a:t>
            </a:r>
            <a:endParaRPr/>
          </a:p>
        </p:txBody>
      </p:sp>
      <p:sp>
        <p:nvSpPr>
          <p:cNvPr id="275" name="Google Shape;27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8" name="Google Shape;30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“Game of inches”</a:t>
            </a:r>
            <a:endParaRPr/>
          </a:p>
        </p:txBody>
      </p:sp>
      <p:sp>
        <p:nvSpPr>
          <p:cNvPr id="333" name="Google Shape;333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0" name="Google Shape;34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Medicare Series</a:t>
            </a:r>
            <a:endParaRPr/>
          </a:p>
        </p:txBody>
      </p:sp>
      <p:sp>
        <p:nvSpPr>
          <p:cNvPr id="360" name="Google Shape;360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Medicare Series</a:t>
            </a:r>
            <a:endParaRPr/>
          </a:p>
        </p:txBody>
      </p:sp>
      <p:sp>
        <p:nvSpPr>
          <p:cNvPr id="349" name="Google Shape;349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1" name="Google Shape;37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Medicare Series</a:t>
            </a:r>
            <a:endParaRPr/>
          </a:p>
        </p:txBody>
      </p:sp>
      <p:sp>
        <p:nvSpPr>
          <p:cNvPr id="206" name="Google Shape;20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no Figure">
  <p:cSld name="Title and Content no Figur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6"/>
          <p:cNvSpPr txBox="1">
            <a:spLocks noGrp="1"/>
          </p:cNvSpPr>
          <p:nvPr>
            <p:ph type="body" idx="1"/>
          </p:nvPr>
        </p:nvSpPr>
        <p:spPr>
          <a:xfrm>
            <a:off x="466368" y="1915633"/>
            <a:ext cx="11269902" cy="3481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rgbClr val="0076C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556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26"/>
          <p:cNvSpPr txBox="1">
            <a:spLocks noGrp="1"/>
          </p:cNvSpPr>
          <p:nvPr>
            <p:ph type="body" idx="2"/>
          </p:nvPr>
        </p:nvSpPr>
        <p:spPr>
          <a:xfrm>
            <a:off x="466367" y="6067137"/>
            <a:ext cx="10298196" cy="686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rgbClr val="0076C4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rgbClr val="0076C4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556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0076C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556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076C4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556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0076C4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5556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26"/>
          <p:cNvSpPr txBox="1">
            <a:spLocks noGrp="1"/>
          </p:cNvSpPr>
          <p:nvPr>
            <p:ph type="title"/>
          </p:nvPr>
        </p:nvSpPr>
        <p:spPr>
          <a:xfrm>
            <a:off x="468436" y="586268"/>
            <a:ext cx="11267834" cy="86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Default with Figure #">
  <p:cSld name="Title and Content Default with Figure #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7"/>
          <p:cNvSpPr txBox="1">
            <a:spLocks noGrp="1"/>
          </p:cNvSpPr>
          <p:nvPr>
            <p:ph type="body" idx="1"/>
          </p:nvPr>
        </p:nvSpPr>
        <p:spPr>
          <a:xfrm>
            <a:off x="463963" y="1904999"/>
            <a:ext cx="11272306" cy="40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rgbClr val="0076C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556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body" idx="2"/>
          </p:nvPr>
        </p:nvSpPr>
        <p:spPr>
          <a:xfrm>
            <a:off x="468435" y="6068534"/>
            <a:ext cx="10242754" cy="686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rgbClr val="0076C4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rgbClr val="0076C4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556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0076C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556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076C4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556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0076C4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5556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title"/>
          </p:nvPr>
        </p:nvSpPr>
        <p:spPr>
          <a:xfrm>
            <a:off x="468436" y="587665"/>
            <a:ext cx="11267834" cy="86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efault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Default">
  <p:cSld name="Two Content Defaul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8"/>
          <p:cNvSpPr txBox="1">
            <a:spLocks noGrp="1"/>
          </p:cNvSpPr>
          <p:nvPr>
            <p:ph type="body" idx="1"/>
          </p:nvPr>
        </p:nvSpPr>
        <p:spPr>
          <a:xfrm>
            <a:off x="464970" y="1914247"/>
            <a:ext cx="5103381" cy="401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60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‒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rgbClr val="0076C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38"/>
          <p:cNvSpPr txBox="1">
            <a:spLocks noGrp="1"/>
          </p:cNvSpPr>
          <p:nvPr>
            <p:ph type="body" idx="2"/>
          </p:nvPr>
        </p:nvSpPr>
        <p:spPr>
          <a:xfrm>
            <a:off x="470264" y="6067137"/>
            <a:ext cx="10294299" cy="598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rgbClr val="0076C4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rgbClr val="0076C4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556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0076C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556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076C4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556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0076C4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5556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38"/>
          <p:cNvSpPr txBox="1">
            <a:spLocks noGrp="1"/>
          </p:cNvSpPr>
          <p:nvPr>
            <p:ph type="title"/>
          </p:nvPr>
        </p:nvSpPr>
        <p:spPr>
          <a:xfrm>
            <a:off x="468436" y="586268"/>
            <a:ext cx="11267834" cy="86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8"/>
          <p:cNvSpPr txBox="1">
            <a:spLocks noGrp="1"/>
          </p:cNvSpPr>
          <p:nvPr>
            <p:ph type="body" idx="3"/>
          </p:nvPr>
        </p:nvSpPr>
        <p:spPr>
          <a:xfrm>
            <a:off x="6102353" y="1914247"/>
            <a:ext cx="5103381" cy="401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600"/>
              </a:spcBef>
              <a:spcAft>
                <a:spcPts val="0"/>
              </a:spcAft>
              <a:buClr>
                <a:srgbClr val="191919"/>
              </a:buClr>
              <a:buSzPts val="2400"/>
              <a:buFont typeface="Arial"/>
              <a:buChar char="‒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rgbClr val="19191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rgbClr val="0076C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40" descr="The Centers for Medicare and Medicaid logo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2400" y="179861"/>
            <a:ext cx="26523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40"/>
          <p:cNvSpPr txBox="1">
            <a:spLocks noGrp="1"/>
          </p:cNvSpPr>
          <p:nvPr>
            <p:ph type="title"/>
          </p:nvPr>
        </p:nvSpPr>
        <p:spPr>
          <a:xfrm>
            <a:off x="960120" y="1516232"/>
            <a:ext cx="10515600" cy="1109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40"/>
          <p:cNvSpPr txBox="1">
            <a:spLocks noGrp="1"/>
          </p:cNvSpPr>
          <p:nvPr>
            <p:ph type="body" idx="1"/>
          </p:nvPr>
        </p:nvSpPr>
        <p:spPr>
          <a:xfrm>
            <a:off x="7213600" y="3048000"/>
            <a:ext cx="4368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84A9C"/>
              </a:buClr>
              <a:buSzPts val="2400"/>
              <a:buNone/>
              <a:defRPr sz="2400" b="1" i="1">
                <a:solidFill>
                  <a:srgbClr val="084A9C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40"/>
          <p:cNvSpPr txBox="1">
            <a:spLocks noGrp="1"/>
          </p:cNvSpPr>
          <p:nvPr>
            <p:ph type="body" idx="2"/>
          </p:nvPr>
        </p:nvSpPr>
        <p:spPr>
          <a:xfrm>
            <a:off x="7213600" y="4191000"/>
            <a:ext cx="4368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84A9C"/>
              </a:buClr>
              <a:buSzPts val="2400"/>
              <a:buNone/>
              <a:defRPr sz="2400" b="1" i="1">
                <a:solidFill>
                  <a:srgbClr val="084A9C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40" descr="placeholder to add picture"/>
          <p:cNvSpPr>
            <a:spLocks noGrp="1"/>
          </p:cNvSpPr>
          <p:nvPr>
            <p:ph type="pic" idx="3"/>
          </p:nvPr>
        </p:nvSpPr>
        <p:spPr>
          <a:xfrm>
            <a:off x="985838" y="2800350"/>
            <a:ext cx="5372100" cy="33147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15" name="Google Shape;115;p40"/>
          <p:cNvSpPr txBox="1">
            <a:spLocks noGrp="1"/>
          </p:cNvSpPr>
          <p:nvPr>
            <p:ph type="dt" idx="10"/>
          </p:nvPr>
        </p:nvSpPr>
        <p:spPr>
          <a:xfrm>
            <a:off x="2058563" y="6356351"/>
            <a:ext cx="1522836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4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1"/>
          <p:cNvSpPr txBox="1">
            <a:spLocks noGrp="1"/>
          </p:cNvSpPr>
          <p:nvPr>
            <p:ph type="title"/>
          </p:nvPr>
        </p:nvSpPr>
        <p:spPr>
          <a:xfrm>
            <a:off x="838200" y="199496"/>
            <a:ext cx="10515600" cy="1109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9" name="Google Shape;119;p41" descr="The Centers for Medicare and Medicaid logo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6454" y="1924426"/>
            <a:ext cx="8915400" cy="308873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1"/>
          <p:cNvSpPr txBox="1">
            <a:spLocks noGrp="1"/>
          </p:cNvSpPr>
          <p:nvPr>
            <p:ph type="body" idx="1"/>
          </p:nvPr>
        </p:nvSpPr>
        <p:spPr>
          <a:xfrm>
            <a:off x="879770" y="2386263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84A9C"/>
              </a:buClr>
              <a:buSzPts val="2400"/>
              <a:buNone/>
              <a:defRPr sz="2400" b="1" i="1">
                <a:solidFill>
                  <a:srgbClr val="084A9C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41"/>
          <p:cNvSpPr txBox="1">
            <a:spLocks noGrp="1"/>
          </p:cNvSpPr>
          <p:nvPr>
            <p:ph type="body" idx="2"/>
          </p:nvPr>
        </p:nvSpPr>
        <p:spPr>
          <a:xfrm>
            <a:off x="879770" y="4291263"/>
            <a:ext cx="8534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84A9C"/>
              </a:buClr>
              <a:buSzPts val="2400"/>
              <a:buNone/>
              <a:defRPr sz="2400" b="1" i="1">
                <a:solidFill>
                  <a:srgbClr val="084A9C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2"/>
          <p:cNvSpPr txBox="1">
            <a:spLocks noGrp="1"/>
          </p:cNvSpPr>
          <p:nvPr>
            <p:ph type="title"/>
          </p:nvPr>
        </p:nvSpPr>
        <p:spPr>
          <a:xfrm>
            <a:off x="1800225" y="807736"/>
            <a:ext cx="9499146" cy="225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42"/>
          <p:cNvSpPr txBox="1">
            <a:spLocks noGrp="1"/>
          </p:cNvSpPr>
          <p:nvPr>
            <p:ph type="body" idx="1"/>
          </p:nvPr>
        </p:nvSpPr>
        <p:spPr>
          <a:xfrm>
            <a:off x="1800225" y="3340540"/>
            <a:ext cx="9695916" cy="169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42"/>
          <p:cNvSpPr txBox="1">
            <a:spLocks noGrp="1"/>
          </p:cNvSpPr>
          <p:nvPr>
            <p:ph type="dt" idx="10"/>
          </p:nvPr>
        </p:nvSpPr>
        <p:spPr>
          <a:xfrm>
            <a:off x="2058563" y="6356351"/>
            <a:ext cx="1522836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42"/>
          <p:cNvSpPr/>
          <p:nvPr/>
        </p:nvSpPr>
        <p:spPr>
          <a:xfrm>
            <a:off x="1" y="1"/>
            <a:ext cx="564444" cy="2800349"/>
          </a:xfrm>
          <a:prstGeom prst="rect">
            <a:avLst/>
          </a:prstGeom>
          <a:solidFill>
            <a:srgbClr val="FFD00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42"/>
          <p:cNvSpPr/>
          <p:nvPr/>
        </p:nvSpPr>
        <p:spPr>
          <a:xfrm>
            <a:off x="1" y="2943224"/>
            <a:ext cx="564444" cy="3914775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005F9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3"/>
          <p:cNvSpPr txBox="1">
            <a:spLocks noGrp="1"/>
          </p:cNvSpPr>
          <p:nvPr>
            <p:ph type="title"/>
          </p:nvPr>
        </p:nvSpPr>
        <p:spPr>
          <a:xfrm>
            <a:off x="838200" y="199496"/>
            <a:ext cx="10515600" cy="1109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3"/>
          <p:cNvSpPr txBox="1">
            <a:spLocks noGrp="1"/>
          </p:cNvSpPr>
          <p:nvPr>
            <p:ph type="body" idx="1"/>
          </p:nvPr>
        </p:nvSpPr>
        <p:spPr>
          <a:xfrm>
            <a:off x="838200" y="1470025"/>
            <a:ext cx="10633075" cy="459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43"/>
          <p:cNvSpPr txBox="1">
            <a:spLocks noGrp="1"/>
          </p:cNvSpPr>
          <p:nvPr>
            <p:ph type="dt" idx="10"/>
          </p:nvPr>
        </p:nvSpPr>
        <p:spPr>
          <a:xfrm>
            <a:off x="2058563" y="6356351"/>
            <a:ext cx="1522836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4"/>
          <p:cNvSpPr txBox="1">
            <a:spLocks noGrp="1"/>
          </p:cNvSpPr>
          <p:nvPr>
            <p:ph type="title"/>
          </p:nvPr>
        </p:nvSpPr>
        <p:spPr>
          <a:xfrm>
            <a:off x="838200" y="199496"/>
            <a:ext cx="10515600" cy="1109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4"/>
          <p:cNvSpPr txBox="1">
            <a:spLocks noGrp="1"/>
          </p:cNvSpPr>
          <p:nvPr>
            <p:ph type="dt" idx="10"/>
          </p:nvPr>
        </p:nvSpPr>
        <p:spPr>
          <a:xfrm>
            <a:off x="2058563" y="6356351"/>
            <a:ext cx="1522836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5"/>
          <p:cNvSpPr txBox="1">
            <a:spLocks noGrp="1"/>
          </p:cNvSpPr>
          <p:nvPr>
            <p:ph type="title"/>
          </p:nvPr>
        </p:nvSpPr>
        <p:spPr>
          <a:xfrm>
            <a:off x="838200" y="199496"/>
            <a:ext cx="10515600" cy="1109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45"/>
          <p:cNvSpPr txBox="1">
            <a:spLocks noGrp="1"/>
          </p:cNvSpPr>
          <p:nvPr>
            <p:ph type="body" idx="1"/>
          </p:nvPr>
        </p:nvSpPr>
        <p:spPr>
          <a:xfrm>
            <a:off x="838200" y="1470025"/>
            <a:ext cx="10633075" cy="459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4" name="Google Shape;144;p45" descr="Q&amp;A symbol to  bse used for questions and answer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84070" y="199496"/>
            <a:ext cx="2304889" cy="1635728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45"/>
          <p:cNvSpPr txBox="1">
            <a:spLocks noGrp="1"/>
          </p:cNvSpPr>
          <p:nvPr>
            <p:ph type="dt" idx="10"/>
          </p:nvPr>
        </p:nvSpPr>
        <p:spPr>
          <a:xfrm>
            <a:off x="2058563" y="6356351"/>
            <a:ext cx="1522836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6"/>
          <p:cNvSpPr txBox="1">
            <a:spLocks noGrp="1"/>
          </p:cNvSpPr>
          <p:nvPr>
            <p:ph type="title"/>
          </p:nvPr>
        </p:nvSpPr>
        <p:spPr>
          <a:xfrm>
            <a:off x="838200" y="199496"/>
            <a:ext cx="10515600" cy="1109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6" descr="placehodler for add picture or icon"/>
          <p:cNvSpPr>
            <a:spLocks noGrp="1"/>
          </p:cNvSpPr>
          <p:nvPr>
            <p:ph type="pic" idx="2"/>
          </p:nvPr>
        </p:nvSpPr>
        <p:spPr>
          <a:xfrm>
            <a:off x="1234736" y="2102693"/>
            <a:ext cx="2436264" cy="2346199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46" descr="paceholder for adding content"/>
          <p:cNvSpPr txBox="1">
            <a:spLocks noGrp="1"/>
          </p:cNvSpPr>
          <p:nvPr>
            <p:ph type="body" idx="1"/>
          </p:nvPr>
        </p:nvSpPr>
        <p:spPr>
          <a:xfrm>
            <a:off x="1382633" y="4650026"/>
            <a:ext cx="2140469" cy="105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46" descr="placehodler for add picture or icon"/>
          <p:cNvSpPr>
            <a:spLocks noGrp="1"/>
          </p:cNvSpPr>
          <p:nvPr>
            <p:ph type="pic" idx="3"/>
          </p:nvPr>
        </p:nvSpPr>
        <p:spPr>
          <a:xfrm>
            <a:off x="4922668" y="2102693"/>
            <a:ext cx="2436264" cy="2346199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46" descr="paceholder for adding content"/>
          <p:cNvSpPr txBox="1">
            <a:spLocks noGrp="1"/>
          </p:cNvSpPr>
          <p:nvPr>
            <p:ph type="body" idx="4"/>
          </p:nvPr>
        </p:nvSpPr>
        <p:spPr>
          <a:xfrm>
            <a:off x="5040338" y="4650027"/>
            <a:ext cx="2140469" cy="105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46" descr="placehodler for add picture or icon"/>
          <p:cNvSpPr>
            <a:spLocks noGrp="1"/>
          </p:cNvSpPr>
          <p:nvPr>
            <p:ph type="pic" idx="5"/>
          </p:nvPr>
        </p:nvSpPr>
        <p:spPr>
          <a:xfrm>
            <a:off x="8610600" y="2102693"/>
            <a:ext cx="2436264" cy="2346199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46" descr="paceholder for adding content"/>
          <p:cNvSpPr txBox="1">
            <a:spLocks noGrp="1"/>
          </p:cNvSpPr>
          <p:nvPr>
            <p:ph type="body" idx="6"/>
          </p:nvPr>
        </p:nvSpPr>
        <p:spPr>
          <a:xfrm>
            <a:off x="8758497" y="4650026"/>
            <a:ext cx="2140469" cy="105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46"/>
          <p:cNvSpPr txBox="1">
            <a:spLocks noGrp="1"/>
          </p:cNvSpPr>
          <p:nvPr>
            <p:ph type="dt" idx="10"/>
          </p:nvPr>
        </p:nvSpPr>
        <p:spPr>
          <a:xfrm>
            <a:off x="2058563" y="6356351"/>
            <a:ext cx="1522836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8"/>
          <p:cNvSpPr/>
          <p:nvPr/>
        </p:nvSpPr>
        <p:spPr>
          <a:xfrm>
            <a:off x="0" y="5489576"/>
            <a:ext cx="12192000" cy="1368425"/>
          </a:xfrm>
          <a:prstGeom prst="rect">
            <a:avLst/>
          </a:prstGeom>
          <a:solidFill>
            <a:srgbClr val="0049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48"/>
          <p:cNvSpPr txBox="1">
            <a:spLocks noGrp="1"/>
          </p:cNvSpPr>
          <p:nvPr>
            <p:ph type="ctrTitle"/>
          </p:nvPr>
        </p:nvSpPr>
        <p:spPr>
          <a:xfrm>
            <a:off x="928255" y="441383"/>
            <a:ext cx="9144000" cy="745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986"/>
              </a:buClr>
              <a:buSzPts val="5000"/>
              <a:buFont typeface="Arial"/>
              <a:buNone/>
              <a:defRPr sz="5000">
                <a:solidFill>
                  <a:srgbClr val="00498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8"/>
          <p:cNvSpPr txBox="1">
            <a:spLocks noGrp="1"/>
          </p:cNvSpPr>
          <p:nvPr>
            <p:ph type="body" idx="1"/>
          </p:nvPr>
        </p:nvSpPr>
        <p:spPr>
          <a:xfrm>
            <a:off x="928255" y="1313847"/>
            <a:ext cx="9144000" cy="3922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4" name="Google Shape;164;p48" descr="Centers for Medicare &amp; Medicaid Service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96501" y="5871337"/>
            <a:ext cx="1841500" cy="64084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48"/>
          <p:cNvSpPr txBox="1"/>
          <p:nvPr/>
        </p:nvSpPr>
        <p:spPr>
          <a:xfrm>
            <a:off x="1320800" y="8678334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5/14/2024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48"/>
          <p:cNvSpPr txBox="1"/>
          <p:nvPr/>
        </p:nvSpPr>
        <p:spPr>
          <a:xfrm>
            <a:off x="11684000" y="8678334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48"/>
          <p:cNvSpPr txBox="1"/>
          <p:nvPr/>
        </p:nvSpPr>
        <p:spPr>
          <a:xfrm>
            <a:off x="1524000" y="8881534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5/14/2024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48"/>
          <p:cNvSpPr txBox="1"/>
          <p:nvPr/>
        </p:nvSpPr>
        <p:spPr>
          <a:xfrm>
            <a:off x="11887200" y="8881534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48"/>
          <p:cNvSpPr txBox="1"/>
          <p:nvPr/>
        </p:nvSpPr>
        <p:spPr>
          <a:xfrm>
            <a:off x="1727200" y="9084734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5/14/2024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48"/>
          <p:cNvSpPr txBox="1"/>
          <p:nvPr/>
        </p:nvSpPr>
        <p:spPr>
          <a:xfrm>
            <a:off x="12090400" y="9084734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48"/>
          <p:cNvSpPr/>
          <p:nvPr/>
        </p:nvSpPr>
        <p:spPr>
          <a:xfrm>
            <a:off x="4777339" y="6025348"/>
            <a:ext cx="54864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4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4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8"/>
          <p:cNvSpPr txBox="1">
            <a:spLocks noGrp="1"/>
          </p:cNvSpPr>
          <p:nvPr>
            <p:ph type="sldNum" idx="12"/>
          </p:nvPr>
        </p:nvSpPr>
        <p:spPr>
          <a:xfrm>
            <a:off x="9637486" y="6356351"/>
            <a:ext cx="4590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5"/>
          <p:cNvSpPr txBox="1">
            <a:spLocks noGrp="1"/>
          </p:cNvSpPr>
          <p:nvPr>
            <p:ph type="title"/>
          </p:nvPr>
        </p:nvSpPr>
        <p:spPr>
          <a:xfrm>
            <a:off x="466368" y="586268"/>
            <a:ext cx="11269901" cy="86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86" name="Google Shape;86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03948" y="6075562"/>
            <a:ext cx="832321" cy="36542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16">
          <p15:clr>
            <a:srgbClr val="F26B43"/>
          </p15:clr>
        </p15:guide>
        <p15:guide id="2" pos="287">
          <p15:clr>
            <a:srgbClr val="F26B43"/>
          </p15:clr>
        </p15:guide>
        <p15:guide id="3" pos="7391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">
          <p15:clr>
            <a:srgbClr val="F26B43"/>
          </p15:clr>
        </p15:guide>
        <p15:guide id="6" orient="horz" pos="120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9"/>
          <p:cNvSpPr/>
          <p:nvPr/>
        </p:nvSpPr>
        <p:spPr>
          <a:xfrm>
            <a:off x="1" y="1"/>
            <a:ext cx="564444" cy="1117599"/>
          </a:xfrm>
          <a:prstGeom prst="rect">
            <a:avLst/>
          </a:prstGeom>
          <a:solidFill>
            <a:srgbClr val="FFD00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9"/>
          <p:cNvSpPr/>
          <p:nvPr/>
        </p:nvSpPr>
        <p:spPr>
          <a:xfrm>
            <a:off x="1" y="1320800"/>
            <a:ext cx="564444" cy="55372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005F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9"/>
          <p:cNvSpPr txBox="1">
            <a:spLocks noGrp="1"/>
          </p:cNvSpPr>
          <p:nvPr>
            <p:ph type="title"/>
          </p:nvPr>
        </p:nvSpPr>
        <p:spPr>
          <a:xfrm>
            <a:off x="838200" y="199496"/>
            <a:ext cx="10515600" cy="1109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5" name="Google Shape;105;p39"/>
          <p:cNvSpPr txBox="1">
            <a:spLocks noGrp="1"/>
          </p:cNvSpPr>
          <p:nvPr>
            <p:ph type="body" idx="1"/>
          </p:nvPr>
        </p:nvSpPr>
        <p:spPr>
          <a:xfrm>
            <a:off x="812800" y="1600201"/>
            <a:ext cx="1076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39"/>
          <p:cNvSpPr txBox="1">
            <a:spLocks noGrp="1"/>
          </p:cNvSpPr>
          <p:nvPr>
            <p:ph type="dt" idx="10"/>
          </p:nvPr>
        </p:nvSpPr>
        <p:spPr>
          <a:xfrm>
            <a:off x="2058563" y="6356351"/>
            <a:ext cx="1522836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3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"/>
          <p:cNvSpPr/>
          <p:nvPr/>
        </p:nvSpPr>
        <p:spPr>
          <a:xfrm>
            <a:off x="0" y="-1"/>
            <a:ext cx="12192000" cy="5631774"/>
          </a:xfrm>
          <a:prstGeom prst="rect">
            <a:avLst/>
          </a:prstGeom>
          <a:solidFill>
            <a:srgbClr val="3D425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"/>
          <p:cNvSpPr txBox="1"/>
          <p:nvPr/>
        </p:nvSpPr>
        <p:spPr>
          <a:xfrm>
            <a:off x="619125" y="915648"/>
            <a:ext cx="8560200" cy="3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endParaRPr sz="43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43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2024 Voter Priorities in </a:t>
            </a:r>
            <a:endParaRPr sz="43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43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Health Care: Telling the Policy Story</a:t>
            </a:r>
            <a:endParaRPr sz="43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endParaRPr sz="43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1"/>
          <p:cNvSpPr txBox="1"/>
          <p:nvPr/>
        </p:nvSpPr>
        <p:spPr>
          <a:xfrm>
            <a:off x="619125" y="3969730"/>
            <a:ext cx="7038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rgbClr val="E3493E"/>
                </a:solidFill>
                <a:latin typeface="Roboto"/>
                <a:ea typeface="Roboto"/>
                <a:cs typeface="Roboto"/>
                <a:sym typeface="Roboto"/>
              </a:rPr>
              <a:t>Wednesday, May 15, 2024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3" name="Google Shape;183;p1"/>
          <p:cNvCxnSpPr/>
          <p:nvPr/>
        </p:nvCxnSpPr>
        <p:spPr>
          <a:xfrm>
            <a:off x="690347" y="3699956"/>
            <a:ext cx="44793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4" name="Google Shape;18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9925" y="6018875"/>
            <a:ext cx="3019125" cy="66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0"/>
          <p:cNvSpPr txBox="1">
            <a:spLocks noGrp="1"/>
          </p:cNvSpPr>
          <p:nvPr>
            <p:ph type="title"/>
          </p:nvPr>
        </p:nvSpPr>
        <p:spPr>
          <a:xfrm>
            <a:off x="457199" y="256195"/>
            <a:ext cx="11264900" cy="86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What Do Voters Want to Hear Candidates Talk About?</a:t>
            </a:r>
            <a:endParaRPr/>
          </a:p>
        </p:txBody>
      </p:sp>
      <p:sp>
        <p:nvSpPr>
          <p:cNvPr id="278" name="Google Shape;278;p10"/>
          <p:cNvSpPr txBox="1"/>
          <p:nvPr/>
        </p:nvSpPr>
        <p:spPr>
          <a:xfrm>
            <a:off x="527785" y="6332642"/>
            <a:ext cx="10334308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6C6C6C"/>
                </a:solidFill>
                <a:latin typeface="Roboto"/>
                <a:ea typeface="Roboto"/>
                <a:cs typeface="Roboto"/>
                <a:sym typeface="Roboto"/>
              </a:rPr>
              <a:t>NOTE: Among registered voters. See topline for full question wording.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6C6C6C"/>
                </a:solidFill>
                <a:latin typeface="Roboto"/>
                <a:ea typeface="Roboto"/>
                <a:cs typeface="Roboto"/>
                <a:sym typeface="Roboto"/>
              </a:rPr>
              <a:t>SOURCE: KFF Health Tracking Poll (Jan. 30-Feb. 7, 2024)</a:t>
            </a:r>
            <a:endParaRPr sz="1050" b="0" i="0" u="none" strike="noStrike" cap="non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9" name="Google Shape;279;p10"/>
          <p:cNvSpPr/>
          <p:nvPr/>
        </p:nvSpPr>
        <p:spPr>
          <a:xfrm>
            <a:off x="807366" y="1902369"/>
            <a:ext cx="1175517" cy="22071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003A6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0"/>
          <p:cNvSpPr txBox="1"/>
          <p:nvPr/>
        </p:nvSpPr>
        <p:spPr>
          <a:xfrm>
            <a:off x="469903" y="947054"/>
            <a:ext cx="117498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Percent of registered voters who say it is </a:t>
            </a:r>
            <a:r>
              <a:rPr lang="en-US" sz="1600" b="1" i="0" u="none" strike="noStrike" cap="none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very important </a:t>
            </a:r>
            <a:r>
              <a:rPr lang="en-US" sz="1600" b="0" i="0" u="none" strike="noStrike" cap="none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for 2024 presidential candidates to talk about each of the following:</a:t>
            </a:r>
            <a:endParaRPr sz="1600" b="0" i="0" u="none" strike="noStrike" cap="non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1" name="Google Shape;281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50428" y="1378945"/>
            <a:ext cx="8415113" cy="4782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1"/>
          <p:cNvSpPr txBox="1">
            <a:spLocks noGrp="1"/>
          </p:cNvSpPr>
          <p:nvPr>
            <p:ph type="title"/>
          </p:nvPr>
        </p:nvSpPr>
        <p:spPr>
          <a:xfrm>
            <a:off x="469902" y="301915"/>
            <a:ext cx="11264900" cy="86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Health Care Costs Are Major Factors In Economic Concerns</a:t>
            </a:r>
            <a:endParaRPr/>
          </a:p>
        </p:txBody>
      </p:sp>
      <p:sp>
        <p:nvSpPr>
          <p:cNvPr id="287" name="Google Shape;287;p11"/>
          <p:cNvSpPr txBox="1"/>
          <p:nvPr/>
        </p:nvSpPr>
        <p:spPr>
          <a:xfrm>
            <a:off x="557111" y="6209842"/>
            <a:ext cx="10334308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6C6C6C"/>
                </a:solidFill>
                <a:latin typeface="Roboto"/>
                <a:ea typeface="Roboto"/>
                <a:cs typeface="Roboto"/>
                <a:sym typeface="Roboto"/>
              </a:rPr>
              <a:t>NOTE: *Asked of insured adults. **Among parents or guardians of a child under age 18 living in their household. See topline for full question wording.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6C6C6C"/>
                </a:solidFill>
                <a:latin typeface="Roboto"/>
                <a:ea typeface="Roboto"/>
                <a:cs typeface="Roboto"/>
                <a:sym typeface="Roboto"/>
              </a:rPr>
              <a:t>SOURCE: KFF Health Tracking Poll (Jan. 30-Feb. 7, 2024)</a:t>
            </a:r>
            <a:endParaRPr sz="1050" b="0" i="0" u="none" strike="noStrike" cap="non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8" name="Google Shape;288;p11"/>
          <p:cNvSpPr txBox="1"/>
          <p:nvPr/>
        </p:nvSpPr>
        <p:spPr>
          <a:xfrm>
            <a:off x="469903" y="1036321"/>
            <a:ext cx="117498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How worried, if at all, are you about being able to afford each of the following for you and your family?</a:t>
            </a:r>
            <a:endParaRPr sz="1600" b="0" i="0" u="none" strike="noStrike" cap="non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9" name="Google Shape;289;p11"/>
          <p:cNvPicPr preferRelativeResize="0"/>
          <p:nvPr/>
        </p:nvPicPr>
        <p:blipFill rotWithShape="1">
          <a:blip r:embed="rId3">
            <a:alphaModFix/>
          </a:blip>
          <a:srcRect l="2204" t="21980" r="1998" b="14905"/>
          <a:stretch/>
        </p:blipFill>
        <p:spPr>
          <a:xfrm>
            <a:off x="1136999" y="1500606"/>
            <a:ext cx="9235006" cy="4370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2"/>
          <p:cNvSpPr/>
          <p:nvPr/>
        </p:nvSpPr>
        <p:spPr>
          <a:xfrm>
            <a:off x="457201" y="1260195"/>
            <a:ext cx="11277600" cy="5032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7C8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0077C8"/>
                </a:solidFill>
                <a:latin typeface="Roboto"/>
                <a:ea typeface="Roboto"/>
                <a:cs typeface="Roboto"/>
                <a:sym typeface="Roboto"/>
              </a:rPr>
              <a:t>On the one hand…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More popular and less polarized now than when it passed (60% favorable) 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Many provisions are extremely popular (pre-existing conditions)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77C8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0077C8"/>
                </a:solidFill>
                <a:latin typeface="Roboto"/>
                <a:ea typeface="Roboto"/>
                <a:cs typeface="Roboto"/>
                <a:sym typeface="Roboto"/>
              </a:rPr>
              <a:t>On the other…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Most don’t think the ACA lowered health care costs for people like them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Views of the law overall are still sharply divided along partisan lines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77C8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0077C8"/>
                </a:solidFill>
                <a:latin typeface="Roboto"/>
                <a:ea typeface="Roboto"/>
                <a:cs typeface="Roboto"/>
                <a:sym typeface="Roboto"/>
              </a:rPr>
              <a:t>Bottom line: </a:t>
            </a:r>
            <a:r>
              <a:rPr lang="en-US" sz="2400" b="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Voters (particularly Democrats) may want to hear candidates talk about the ACA, but they are not looking for detailed policy proposals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393D4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6" name="Google Shape;296;p12"/>
          <p:cNvSpPr txBox="1">
            <a:spLocks noGrp="1"/>
          </p:cNvSpPr>
          <p:nvPr>
            <p:ph type="title"/>
          </p:nvPr>
        </p:nvSpPr>
        <p:spPr>
          <a:xfrm>
            <a:off x="469902" y="360561"/>
            <a:ext cx="11264900" cy="86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What About the ACA?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3"/>
          <p:cNvSpPr txBox="1"/>
          <p:nvPr/>
        </p:nvSpPr>
        <p:spPr>
          <a:xfrm>
            <a:off x="457201" y="603173"/>
            <a:ext cx="1124668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Larger Shares Of The Public Want To See The ACA Expanded Than Repealed Or Scaled Back</a:t>
            </a:r>
            <a:endParaRPr/>
          </a:p>
        </p:txBody>
      </p:sp>
      <p:sp>
        <p:nvSpPr>
          <p:cNvPr id="302" name="Google Shape;302;p13"/>
          <p:cNvSpPr txBox="1"/>
          <p:nvPr/>
        </p:nvSpPr>
        <p:spPr>
          <a:xfrm>
            <a:off x="527785" y="6161192"/>
            <a:ext cx="10334308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6C6C6C"/>
                </a:solidFill>
                <a:latin typeface="Roboto"/>
                <a:ea typeface="Roboto"/>
                <a:cs typeface="Roboto"/>
                <a:sym typeface="Roboto"/>
              </a:rPr>
              <a:t>NOTE: See topline for full question wording.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6C6C6C"/>
                </a:solidFill>
                <a:latin typeface="Roboto"/>
                <a:ea typeface="Roboto"/>
                <a:cs typeface="Roboto"/>
                <a:sym typeface="Roboto"/>
              </a:rPr>
              <a:t>SOURCE: KFF Health Tracking Poll (Jan. 30-Feb. 7, 2024)</a:t>
            </a:r>
            <a:endParaRPr sz="1050" b="0" i="0" u="none" strike="noStrike" cap="non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3" name="Google Shape;303;p13"/>
          <p:cNvSpPr txBox="1"/>
          <p:nvPr/>
        </p:nvSpPr>
        <p:spPr>
          <a:xfrm>
            <a:off x="488113" y="1739703"/>
            <a:ext cx="117498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What would you like to see the next president and Congress do when it comes to the Affordable Care Act?</a:t>
            </a:r>
            <a:endParaRPr sz="1600" b="0" i="0" u="none" strike="noStrike" cap="non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4" name="Google Shape;304;p13" descr="A screenshot of a graph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2112" t="32645" r="2088" b="14756"/>
          <a:stretch/>
        </p:blipFill>
        <p:spPr>
          <a:xfrm>
            <a:off x="488113" y="2475022"/>
            <a:ext cx="10774253" cy="3029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"/>
          <p:cNvSpPr txBox="1">
            <a:spLocks noGrp="1"/>
          </p:cNvSpPr>
          <p:nvPr>
            <p:ph type="body" idx="2"/>
          </p:nvPr>
        </p:nvSpPr>
        <p:spPr>
          <a:xfrm>
            <a:off x="468435" y="6068534"/>
            <a:ext cx="10242754" cy="686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Note: Among registered voters</a:t>
            </a:r>
            <a:r>
              <a:rPr lang="en-US" b="0" i="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-US">
                <a:latin typeface="Roboto"/>
                <a:ea typeface="Roboto"/>
                <a:cs typeface="Roboto"/>
                <a:sym typeface="Roboto"/>
              </a:rPr>
              <a:t>See topline for full question wording. </a:t>
            </a:r>
            <a:endParaRPr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SzPts val="1200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Source: KFF Health Tracking Poll (February 20-28, 2024)</a:t>
            </a:r>
            <a:endParaRPr/>
          </a:p>
        </p:txBody>
      </p:sp>
      <p:sp>
        <p:nvSpPr>
          <p:cNvPr id="311" name="Google Shape;311;p14"/>
          <p:cNvSpPr txBox="1">
            <a:spLocks noGrp="1"/>
          </p:cNvSpPr>
          <p:nvPr>
            <p:ph type="title"/>
          </p:nvPr>
        </p:nvSpPr>
        <p:spPr>
          <a:xfrm>
            <a:off x="488112" y="479183"/>
            <a:ext cx="11264900" cy="86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Voters (Particularly Democrats) Believe This Election Has Stakes for Abortion Access</a:t>
            </a:r>
            <a:endParaRPr/>
          </a:p>
        </p:txBody>
      </p:sp>
      <p:sp>
        <p:nvSpPr>
          <p:cNvPr id="312" name="Google Shape;312;p14"/>
          <p:cNvSpPr txBox="1"/>
          <p:nvPr/>
        </p:nvSpPr>
        <p:spPr>
          <a:xfrm>
            <a:off x="488113" y="1739703"/>
            <a:ext cx="117498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Percent of registered voters who say:</a:t>
            </a:r>
            <a:endParaRPr sz="1600" b="0" i="0" u="none" strike="noStrike" cap="non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3" name="Google Shape;313;p14" descr="A screenshot of a graph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6576" y="2192558"/>
            <a:ext cx="9944335" cy="3577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5"/>
          <p:cNvSpPr txBox="1">
            <a:spLocks noGrp="1"/>
          </p:cNvSpPr>
          <p:nvPr>
            <p:ph type="body" idx="1"/>
          </p:nvPr>
        </p:nvSpPr>
        <p:spPr>
          <a:xfrm>
            <a:off x="307815" y="1684348"/>
            <a:ext cx="11266967" cy="686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6002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Percent of registered voters who say they are </a:t>
            </a:r>
            <a:r>
              <a:rPr lang="en-US" b="1">
                <a:latin typeface="Roboto"/>
                <a:ea typeface="Roboto"/>
                <a:cs typeface="Roboto"/>
                <a:sym typeface="Roboto"/>
              </a:rPr>
              <a:t>very </a:t>
            </a:r>
            <a:r>
              <a:rPr lang="en-US">
                <a:latin typeface="Roboto"/>
                <a:ea typeface="Roboto"/>
                <a:cs typeface="Roboto"/>
                <a:sym typeface="Roboto"/>
              </a:rPr>
              <a:t>or </a:t>
            </a:r>
            <a:r>
              <a:rPr lang="en-US" b="1">
                <a:latin typeface="Roboto"/>
                <a:ea typeface="Roboto"/>
                <a:cs typeface="Roboto"/>
                <a:sym typeface="Roboto"/>
              </a:rPr>
              <a:t>somewhat worried </a:t>
            </a:r>
            <a:r>
              <a:rPr lang="en-US">
                <a:latin typeface="Roboto"/>
                <a:ea typeface="Roboto"/>
                <a:cs typeface="Roboto"/>
                <a:sym typeface="Roboto"/>
              </a:rPr>
              <a:t>that in the future, people covered by each of the following will not be able to get the same level of benefits that are available to people covered today:</a:t>
            </a:r>
            <a:endParaRPr/>
          </a:p>
        </p:txBody>
      </p:sp>
      <p:sp>
        <p:nvSpPr>
          <p:cNvPr id="319" name="Google Shape;319;p15"/>
          <p:cNvSpPr txBox="1">
            <a:spLocks noGrp="1"/>
          </p:cNvSpPr>
          <p:nvPr>
            <p:ph type="body" idx="2"/>
          </p:nvPr>
        </p:nvSpPr>
        <p:spPr>
          <a:xfrm>
            <a:off x="466367" y="6067137"/>
            <a:ext cx="10298196" cy="686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Note: Among registered voters. See topline for full question wording.</a:t>
            </a:r>
            <a:endParaRPr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SzPts val="1200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Source: KFF Health Tracking Poll (April 23-May 1, 2024)</a:t>
            </a:r>
            <a:endParaRPr/>
          </a:p>
        </p:txBody>
      </p:sp>
      <p:sp>
        <p:nvSpPr>
          <p:cNvPr id="320" name="Google Shape;320;p15"/>
          <p:cNvSpPr txBox="1">
            <a:spLocks noGrp="1"/>
          </p:cNvSpPr>
          <p:nvPr>
            <p:ph type="title"/>
          </p:nvPr>
        </p:nvSpPr>
        <p:spPr>
          <a:xfrm>
            <a:off x="469902" y="586268"/>
            <a:ext cx="11533186" cy="101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oboto"/>
              <a:buNone/>
            </a:pPr>
            <a:r>
              <a:rPr lang="en-US" sz="2600">
                <a:latin typeface="Roboto"/>
                <a:ea typeface="Roboto"/>
                <a:cs typeface="Roboto"/>
                <a:sym typeface="Roboto"/>
              </a:rPr>
              <a:t>Majorities Of Voters Worry About Future Benefits Under Entitlement Programs</a:t>
            </a:r>
            <a:endParaRPr/>
          </a:p>
        </p:txBody>
      </p:sp>
      <p:pic>
        <p:nvPicPr>
          <p:cNvPr id="321" name="Google Shape;32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834" y="3112948"/>
            <a:ext cx="10625245" cy="2099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6"/>
          <p:cNvSpPr txBox="1">
            <a:spLocks noGrp="1"/>
          </p:cNvSpPr>
          <p:nvPr>
            <p:ph type="body" idx="1"/>
          </p:nvPr>
        </p:nvSpPr>
        <p:spPr>
          <a:xfrm>
            <a:off x="342105" y="1655561"/>
            <a:ext cx="11266967" cy="48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6002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>
                <a:latin typeface="Roboto"/>
                <a:ea typeface="Roboto"/>
                <a:cs typeface="Roboto"/>
                <a:sym typeface="Roboto"/>
              </a:rPr>
              <a:t>Percent of registered voters who know there is a federal law in place that does each of the following:</a:t>
            </a:r>
            <a:endParaRPr/>
          </a:p>
        </p:txBody>
      </p:sp>
      <p:sp>
        <p:nvSpPr>
          <p:cNvPr id="327" name="Google Shape;327;p16"/>
          <p:cNvSpPr txBox="1">
            <a:spLocks noGrp="1"/>
          </p:cNvSpPr>
          <p:nvPr>
            <p:ph type="body" idx="2"/>
          </p:nvPr>
        </p:nvSpPr>
        <p:spPr>
          <a:xfrm>
            <a:off x="466367" y="6067137"/>
            <a:ext cx="10298196" cy="686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Note: Among registered voters. See topline for full question wording.</a:t>
            </a:r>
            <a:endParaRPr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SzPts val="1200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Source: KFF Health Tracking Poll (April 23-May 1, 2024)</a:t>
            </a:r>
            <a:endParaRPr/>
          </a:p>
        </p:txBody>
      </p:sp>
      <p:sp>
        <p:nvSpPr>
          <p:cNvPr id="328" name="Google Shape;328;p16"/>
          <p:cNvSpPr txBox="1">
            <a:spLocks noGrp="1"/>
          </p:cNvSpPr>
          <p:nvPr>
            <p:ph type="title"/>
          </p:nvPr>
        </p:nvSpPr>
        <p:spPr>
          <a:xfrm>
            <a:off x="469902" y="380528"/>
            <a:ext cx="11264900" cy="86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Few Voters Are Aware Of IRA Drug Pricing Provisions, But Awareness Is Higher Among Older Voters And Democrats </a:t>
            </a:r>
            <a:endParaRPr/>
          </a:p>
        </p:txBody>
      </p:sp>
      <p:pic>
        <p:nvPicPr>
          <p:cNvPr id="329" name="Google Shape;329;p16"/>
          <p:cNvPicPr preferRelativeResize="0"/>
          <p:nvPr/>
        </p:nvPicPr>
        <p:blipFill rotWithShape="1">
          <a:blip r:embed="rId3">
            <a:alphaModFix/>
          </a:blip>
          <a:srcRect l="-118" t="25823" r="2269" b="12247"/>
          <a:stretch/>
        </p:blipFill>
        <p:spPr>
          <a:xfrm>
            <a:off x="1249368" y="2217421"/>
            <a:ext cx="9428034" cy="3735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7"/>
          <p:cNvSpPr txBox="1">
            <a:spLocks noGrp="1"/>
          </p:cNvSpPr>
          <p:nvPr>
            <p:ph type="body" idx="1"/>
          </p:nvPr>
        </p:nvSpPr>
        <p:spPr>
          <a:xfrm>
            <a:off x="557708" y="1447802"/>
            <a:ext cx="11269371" cy="40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5769" lvl="0" indent="-285749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Roboto"/>
                <a:ea typeface="Roboto"/>
                <a:cs typeface="Roboto"/>
                <a:sym typeface="Roboto"/>
              </a:rPr>
              <a:t>So, look for findings that go </a:t>
            </a:r>
            <a:r>
              <a:rPr lang="en-US" sz="20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beyond the horserace</a:t>
            </a:r>
            <a:r>
              <a:rPr lang="en-US" sz="2000">
                <a:latin typeface="Roboto"/>
                <a:ea typeface="Roboto"/>
                <a:cs typeface="Roboto"/>
                <a:sym typeface="Roboto"/>
              </a:rPr>
              <a:t>, but understand that policy preferences as measured by polls are not predictive of election outcomes</a:t>
            </a:r>
            <a:endParaRPr/>
          </a:p>
          <a:p>
            <a:pPr marL="445769" lvl="0" indent="-285749" algn="l" rtl="0">
              <a:spcBef>
                <a:spcPts val="24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Roboto"/>
                <a:ea typeface="Roboto"/>
                <a:cs typeface="Roboto"/>
                <a:sym typeface="Roboto"/>
              </a:rPr>
              <a:t>Pay attention to what polls can tell you about </a:t>
            </a:r>
            <a:r>
              <a:rPr lang="en-US" sz="20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key subgroups </a:t>
            </a:r>
            <a:r>
              <a:rPr lang="en-US" sz="2000">
                <a:latin typeface="Roboto"/>
                <a:ea typeface="Roboto"/>
                <a:cs typeface="Roboto"/>
                <a:sym typeface="Roboto"/>
              </a:rPr>
              <a:t>of voters and how issues may motivate turnout in addition to vote choice</a:t>
            </a:r>
            <a:endParaRPr/>
          </a:p>
          <a:p>
            <a:pPr marL="445769" lvl="0" indent="-285749" algn="l" rtl="0">
              <a:spcBef>
                <a:spcPts val="24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Roboto"/>
                <a:ea typeface="Roboto"/>
                <a:cs typeface="Roboto"/>
                <a:sym typeface="Roboto"/>
              </a:rPr>
              <a:t>Polls can also help you understand </a:t>
            </a:r>
            <a:r>
              <a:rPr lang="en-US" sz="20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people’s experiences </a:t>
            </a:r>
            <a:r>
              <a:rPr lang="en-US" sz="2000">
                <a:latin typeface="Roboto"/>
                <a:ea typeface="Roboto"/>
                <a:cs typeface="Roboto"/>
                <a:sym typeface="Roboto"/>
              </a:rPr>
              <a:t>and </a:t>
            </a:r>
            <a:r>
              <a:rPr lang="en-US" sz="20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gaps in voters’ knowledge</a:t>
            </a:r>
            <a:r>
              <a:rPr lang="en-US" sz="2000">
                <a:latin typeface="Roboto"/>
                <a:ea typeface="Roboto"/>
                <a:cs typeface="Roboto"/>
                <a:sym typeface="Roboto"/>
              </a:rPr>
              <a:t>, which can be a story in itself, or can help identify areas where your stories can help inform</a:t>
            </a:r>
            <a:endParaRPr/>
          </a:p>
          <a:p>
            <a:pPr marL="445769" lvl="0" indent="-285749" algn="l" rtl="0">
              <a:spcBef>
                <a:spcPts val="24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Roboto"/>
                <a:ea typeface="Roboto"/>
                <a:cs typeface="Roboto"/>
                <a:sym typeface="Roboto"/>
              </a:rPr>
              <a:t>Survey nerd plug: read the </a:t>
            </a:r>
            <a:r>
              <a:rPr lang="en-US" sz="20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methodology</a:t>
            </a:r>
            <a:r>
              <a:rPr lang="en-US" sz="2000">
                <a:latin typeface="Roboto"/>
                <a:ea typeface="Roboto"/>
                <a:cs typeface="Roboto"/>
                <a:sym typeface="Roboto"/>
              </a:rPr>
              <a:t>!</a:t>
            </a:r>
            <a:endParaRPr/>
          </a:p>
          <a:p>
            <a:pPr marL="445769" lvl="0" indent="-133349" algn="l" rtl="0">
              <a:spcBef>
                <a:spcPts val="2400"/>
              </a:spcBef>
              <a:spcAft>
                <a:spcPts val="0"/>
              </a:spcAft>
              <a:buSzPts val="2400"/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6" name="Google Shape;336;p17"/>
          <p:cNvSpPr txBox="1">
            <a:spLocks noGrp="1"/>
          </p:cNvSpPr>
          <p:nvPr>
            <p:ph type="body" idx="2"/>
          </p:nvPr>
        </p:nvSpPr>
        <p:spPr>
          <a:xfrm>
            <a:off x="468435" y="6068534"/>
            <a:ext cx="10242754" cy="686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337" name="Google Shape;337;p17"/>
          <p:cNvSpPr txBox="1">
            <a:spLocks noGrp="1"/>
          </p:cNvSpPr>
          <p:nvPr>
            <p:ph type="title"/>
          </p:nvPr>
        </p:nvSpPr>
        <p:spPr>
          <a:xfrm>
            <a:off x="468436" y="587665"/>
            <a:ext cx="11267834" cy="86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A Few Tips for Interpreting Election Polls About Health Policy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8"/>
          <p:cNvSpPr/>
          <p:nvPr/>
        </p:nvSpPr>
        <p:spPr>
          <a:xfrm>
            <a:off x="0" y="-1"/>
            <a:ext cx="12192000" cy="5631900"/>
          </a:xfrm>
          <a:prstGeom prst="rect">
            <a:avLst/>
          </a:prstGeom>
          <a:solidFill>
            <a:srgbClr val="3D425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3" name="Google Shape;34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18"/>
          <p:cNvSpPr txBox="1"/>
          <p:nvPr/>
        </p:nvSpPr>
        <p:spPr>
          <a:xfrm>
            <a:off x="900475" y="1226227"/>
            <a:ext cx="6667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Moderated Q &amp; A</a:t>
            </a:r>
            <a:endParaRPr sz="60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45" name="Google Shape;345;p18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45235"/>
          <a:stretch/>
        </p:blipFill>
        <p:spPr>
          <a:xfrm>
            <a:off x="387648" y="5869400"/>
            <a:ext cx="2373125" cy="8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9"/>
          <p:cNvSpPr/>
          <p:nvPr/>
        </p:nvSpPr>
        <p:spPr>
          <a:xfrm>
            <a:off x="0" y="-1"/>
            <a:ext cx="12192000" cy="5631774"/>
          </a:xfrm>
          <a:prstGeom prst="rect">
            <a:avLst/>
          </a:prstGeom>
          <a:solidFill>
            <a:srgbClr val="3D425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p19"/>
          <p:cNvPicPr preferRelativeResize="0"/>
          <p:nvPr/>
        </p:nvPicPr>
        <p:blipFill rotWithShape="1">
          <a:blip r:embed="rId3">
            <a:alphaModFix/>
          </a:blip>
          <a:srcRect l="67188"/>
          <a:stretch/>
        </p:blipFill>
        <p:spPr>
          <a:xfrm>
            <a:off x="8191500" y="-1"/>
            <a:ext cx="4000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9"/>
          <p:cNvSpPr txBox="1"/>
          <p:nvPr/>
        </p:nvSpPr>
        <p:spPr>
          <a:xfrm>
            <a:off x="619125" y="409174"/>
            <a:ext cx="85601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93D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E2493D"/>
                </a:solidFill>
                <a:latin typeface="Roboto"/>
                <a:ea typeface="Roboto"/>
                <a:cs typeface="Roboto"/>
                <a:sym typeface="Roboto"/>
              </a:rPr>
              <a:t>TAKE OUR SURVEY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5" name="Google Shape;365;p19"/>
          <p:cNvSpPr txBox="1"/>
          <p:nvPr/>
        </p:nvSpPr>
        <p:spPr>
          <a:xfrm>
            <a:off x="619125" y="6021777"/>
            <a:ext cx="570547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256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3D4256"/>
                </a:solidFill>
                <a:latin typeface="Roboto"/>
                <a:ea typeface="Roboto"/>
                <a:cs typeface="Roboto"/>
                <a:sym typeface="Roboto"/>
              </a:rPr>
              <a:t>www.allhealthpolicy.org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6" name="Google Shape;366;p19"/>
          <p:cNvSpPr txBox="1"/>
          <p:nvPr/>
        </p:nvSpPr>
        <p:spPr>
          <a:xfrm>
            <a:off x="2590129" y="1451157"/>
            <a:ext cx="8887768" cy="3630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425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3D425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</a:t>
            </a:r>
            <a:endParaRPr sz="2800" b="1" i="0" u="none" strike="noStrike" cap="none">
              <a:solidFill>
                <a:srgbClr val="3D425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3D425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4256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3D425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Details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9"/>
          <p:cNvSpPr txBox="1"/>
          <p:nvPr/>
        </p:nvSpPr>
        <p:spPr>
          <a:xfrm>
            <a:off x="619125" y="1226227"/>
            <a:ext cx="68583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Please fill out the evaluation survey by using the link in the chat or via email this afternoon!</a:t>
            </a:r>
            <a:endParaRPr sz="1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68" name="Google Shape;368;p19" descr="A picture containing building, government building, dark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67286" t="15078"/>
          <a:stretch/>
        </p:blipFill>
        <p:spPr>
          <a:xfrm>
            <a:off x="7754998" y="379197"/>
            <a:ext cx="4437002" cy="6478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/>
          <p:nvPr/>
        </p:nvSpPr>
        <p:spPr>
          <a:xfrm>
            <a:off x="2462080" y="2478087"/>
            <a:ext cx="8440303" cy="206210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"/>
          <p:cNvSpPr txBox="1"/>
          <p:nvPr/>
        </p:nvSpPr>
        <p:spPr>
          <a:xfrm>
            <a:off x="4743913" y="2539662"/>
            <a:ext cx="61929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3D4256"/>
                </a:solidFill>
                <a:latin typeface="Roboto"/>
                <a:ea typeface="Roboto"/>
                <a:cs typeface="Roboto"/>
                <a:sym typeface="Roboto"/>
              </a:rPr>
              <a:t>Alison Jones, MPH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3D4256"/>
                </a:solidFill>
                <a:latin typeface="Roboto"/>
                <a:ea typeface="Roboto"/>
                <a:cs typeface="Roboto"/>
                <a:sym typeface="Roboto"/>
              </a:rPr>
              <a:t>Director of Program Strategy and Management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3D4256"/>
                </a:solidFill>
                <a:latin typeface="Roboto"/>
                <a:ea typeface="Roboto"/>
                <a:cs typeface="Roboto"/>
                <a:sym typeface="Roboto"/>
              </a:rPr>
              <a:t>Alliance for Health Policy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0" y="0"/>
            <a:ext cx="1999566" cy="6858000"/>
          </a:xfrm>
          <a:prstGeom prst="rect">
            <a:avLst/>
          </a:prstGeom>
          <a:solidFill>
            <a:srgbClr val="3D42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2"/>
          <p:cNvPicPr preferRelativeResize="0"/>
          <p:nvPr/>
        </p:nvPicPr>
        <p:blipFill rotWithShape="1">
          <a:blip r:embed="rId3">
            <a:alphaModFix/>
          </a:blip>
          <a:srcRect l="83599"/>
          <a:stretch/>
        </p:blipFill>
        <p:spPr>
          <a:xfrm flipH="1">
            <a:off x="0" y="-1"/>
            <a:ext cx="199956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38100" y="6062463"/>
            <a:ext cx="442418" cy="44095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"/>
          <p:cNvSpPr/>
          <p:nvPr/>
        </p:nvSpPr>
        <p:spPr>
          <a:xfrm>
            <a:off x="11089513" y="6012350"/>
            <a:ext cx="939600" cy="541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2" descr="A person with blonde hair smil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62080" y="2478087"/>
            <a:ext cx="2062103" cy="2062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0"/>
          <p:cNvSpPr/>
          <p:nvPr/>
        </p:nvSpPr>
        <p:spPr>
          <a:xfrm>
            <a:off x="0" y="-1"/>
            <a:ext cx="12192000" cy="5631774"/>
          </a:xfrm>
          <a:prstGeom prst="rect">
            <a:avLst/>
          </a:prstGeom>
          <a:solidFill>
            <a:srgbClr val="3D425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2" name="Google Shape;352;p20"/>
          <p:cNvPicPr preferRelativeResize="0"/>
          <p:nvPr/>
        </p:nvPicPr>
        <p:blipFill rotWithShape="1">
          <a:blip r:embed="rId3">
            <a:alphaModFix/>
          </a:blip>
          <a:srcRect l="67188"/>
          <a:stretch/>
        </p:blipFill>
        <p:spPr>
          <a:xfrm>
            <a:off x="8191500" y="-1"/>
            <a:ext cx="4000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0"/>
          <p:cNvSpPr txBox="1"/>
          <p:nvPr/>
        </p:nvSpPr>
        <p:spPr>
          <a:xfrm>
            <a:off x="619125" y="409174"/>
            <a:ext cx="85601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93D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E2493D"/>
                </a:solidFill>
                <a:latin typeface="Roboto"/>
                <a:ea typeface="Roboto"/>
                <a:cs typeface="Roboto"/>
                <a:sym typeface="Roboto"/>
              </a:rPr>
              <a:t>UPCOMING EVENTS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4" name="Google Shape;354;p20"/>
          <p:cNvSpPr txBox="1"/>
          <p:nvPr/>
        </p:nvSpPr>
        <p:spPr>
          <a:xfrm>
            <a:off x="619125" y="6021777"/>
            <a:ext cx="570547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256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3D4256"/>
                </a:solidFill>
                <a:latin typeface="Roboto"/>
                <a:ea typeface="Roboto"/>
                <a:cs typeface="Roboto"/>
                <a:sym typeface="Roboto"/>
              </a:rPr>
              <a:t>allh.us/events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5" name="Google Shape;355;p20"/>
          <p:cNvSpPr txBox="1"/>
          <p:nvPr/>
        </p:nvSpPr>
        <p:spPr>
          <a:xfrm>
            <a:off x="2590129" y="1451157"/>
            <a:ext cx="8887768" cy="3630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425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3D425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</a:t>
            </a:r>
            <a:endParaRPr sz="2800" b="1" i="0" u="none" strike="noStrike" cap="none">
              <a:solidFill>
                <a:srgbClr val="3D425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3D425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4256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3D425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Details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20"/>
          <p:cNvSpPr txBox="1"/>
          <p:nvPr/>
        </p:nvSpPr>
        <p:spPr>
          <a:xfrm>
            <a:off x="619124" y="1623752"/>
            <a:ext cx="8309119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2024 Signature Series Summit: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3000" b="1" i="1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AI in Health – Navigating New Frontiers</a:t>
            </a:r>
            <a:endParaRPr sz="3000" b="1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Barbara Jordan Conference Center</a:t>
            </a:r>
            <a:endParaRPr sz="30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July 25, 2024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endParaRPr lang="en-US" sz="3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Ask the Experts: Understanding Polling and Health Priorities in the </a:t>
            </a:r>
            <a:r>
              <a:rPr lang="en-US" sz="30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2024 Election</a:t>
            </a:r>
            <a:endParaRPr lang="en-US" sz="3000" b="1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3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May 29, 2024</a:t>
            </a:r>
            <a:endParaRPr sz="30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endParaRPr sz="3000" b="1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30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1"/>
          <p:cNvSpPr/>
          <p:nvPr/>
        </p:nvSpPr>
        <p:spPr>
          <a:xfrm>
            <a:off x="0" y="-1"/>
            <a:ext cx="12192000" cy="5631774"/>
          </a:xfrm>
          <a:prstGeom prst="rect">
            <a:avLst/>
          </a:prstGeom>
          <a:solidFill>
            <a:srgbClr val="3D425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4" name="Google Shape;37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21"/>
          <p:cNvSpPr txBox="1"/>
          <p:nvPr/>
        </p:nvSpPr>
        <p:spPr>
          <a:xfrm>
            <a:off x="619125" y="1226227"/>
            <a:ext cx="66675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</a:pPr>
            <a:r>
              <a:rPr lang="en-US" sz="54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THANK YOU FOR ATTENDING!</a:t>
            </a:r>
            <a:endParaRPr sz="60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76" name="Google Shape;37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9900" y="5956225"/>
            <a:ext cx="2779200" cy="61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"/>
          <p:cNvSpPr txBox="1"/>
          <p:nvPr/>
        </p:nvSpPr>
        <p:spPr>
          <a:xfrm>
            <a:off x="619125" y="409174"/>
            <a:ext cx="85601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93D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E2493D"/>
                </a:solidFill>
                <a:latin typeface="Roboto"/>
                <a:ea typeface="Roboto"/>
                <a:cs typeface="Roboto"/>
                <a:sym typeface="Roboto"/>
              </a:rPr>
              <a:t>PARTNERS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1" name="Google Shape;201;p3"/>
          <p:cNvPicPr preferRelativeResize="0"/>
          <p:nvPr/>
        </p:nvPicPr>
        <p:blipFill rotWithShape="1">
          <a:blip r:embed="rId3">
            <a:alphaModFix amt="35000"/>
          </a:blip>
          <a:srcRect l="69178"/>
          <a:stretch/>
        </p:blipFill>
        <p:spPr>
          <a:xfrm>
            <a:off x="8434136" y="-1"/>
            <a:ext cx="375786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7037" y="2543175"/>
            <a:ext cx="6257925" cy="177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4"/>
          <p:cNvPicPr preferRelativeResize="0"/>
          <p:nvPr/>
        </p:nvPicPr>
        <p:blipFill rotWithShape="1">
          <a:blip r:embed="rId3">
            <a:alphaModFix amt="35000"/>
          </a:blip>
          <a:srcRect l="69178"/>
          <a:stretch/>
        </p:blipFill>
        <p:spPr>
          <a:xfrm>
            <a:off x="8434136" y="-1"/>
            <a:ext cx="37578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4"/>
          <p:cNvSpPr txBox="1"/>
          <p:nvPr/>
        </p:nvSpPr>
        <p:spPr>
          <a:xfrm>
            <a:off x="619125" y="409174"/>
            <a:ext cx="85601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493E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E3493E"/>
                </a:solidFill>
                <a:latin typeface="Roboto"/>
                <a:ea typeface="Roboto"/>
                <a:cs typeface="Roboto"/>
                <a:sym typeface="Roboto"/>
              </a:rPr>
              <a:t>JOIN THE CONVERSATION</a:t>
            </a:r>
            <a:endParaRPr sz="4000" b="0" i="0" u="none" strike="noStrike" cap="none">
              <a:solidFill>
                <a:srgbClr val="E349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0" name="Google Shape;210;p4" descr="Graphical user interface, text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62016" y="1555316"/>
            <a:ext cx="3373957" cy="5302684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4"/>
          <p:cNvSpPr txBox="1"/>
          <p:nvPr/>
        </p:nvSpPr>
        <p:spPr>
          <a:xfrm>
            <a:off x="2712022" y="1773288"/>
            <a:ext cx="3098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@AllHealthPolicy</a:t>
            </a:r>
            <a:endParaRPr sz="24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2" name="Google Shape;212;p4"/>
          <p:cNvSpPr txBox="1"/>
          <p:nvPr/>
        </p:nvSpPr>
        <p:spPr>
          <a:xfrm>
            <a:off x="2693417" y="3010261"/>
            <a:ext cx="33739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Alliance for Health Policy</a:t>
            </a:r>
            <a:endParaRPr sz="24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3" name="Google Shape;213;p4"/>
          <p:cNvSpPr txBox="1"/>
          <p:nvPr/>
        </p:nvSpPr>
        <p:spPr>
          <a:xfrm>
            <a:off x="2712022" y="4206658"/>
            <a:ext cx="33739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@AllianceforHealthPolicy</a:t>
            </a:r>
            <a:endParaRPr sz="24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4" name="Google Shape;214;p4"/>
          <p:cNvSpPr txBox="1"/>
          <p:nvPr/>
        </p:nvSpPr>
        <p:spPr>
          <a:xfrm>
            <a:off x="2879874" y="1923770"/>
            <a:ext cx="366818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3D4256"/>
                </a:solidFill>
                <a:latin typeface="Roboto"/>
                <a:ea typeface="Roboto"/>
                <a:cs typeface="Roboto"/>
                <a:sym typeface="Roboto"/>
              </a:rPr>
              <a:t>Alliance for Health Policy</a:t>
            </a:r>
            <a:endParaRPr sz="2400" b="0" i="0" u="none" strike="noStrike" cap="none">
              <a:solidFill>
                <a:srgbClr val="3D425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4"/>
          <p:cNvSpPr txBox="1"/>
          <p:nvPr/>
        </p:nvSpPr>
        <p:spPr>
          <a:xfrm>
            <a:off x="2768146" y="3377668"/>
            <a:ext cx="366818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3D4256"/>
                </a:solidFill>
                <a:latin typeface="Roboto"/>
                <a:ea typeface="Roboto"/>
                <a:cs typeface="Roboto"/>
                <a:sym typeface="Roboto"/>
              </a:rPr>
              <a:t>@AllianceforHealthPolicy</a:t>
            </a:r>
            <a:endParaRPr sz="2400" b="0" i="0" u="none" strike="noStrike" cap="none">
              <a:solidFill>
                <a:srgbClr val="3D425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6" name="Google Shape;216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94921" y="1788240"/>
            <a:ext cx="927973" cy="927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94921" y="3159434"/>
            <a:ext cx="930398" cy="930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"/>
          <p:cNvSpPr txBox="1"/>
          <p:nvPr/>
        </p:nvSpPr>
        <p:spPr>
          <a:xfrm>
            <a:off x="619125" y="409174"/>
            <a:ext cx="85601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93D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E2493D"/>
                </a:solidFill>
                <a:latin typeface="Roboto"/>
                <a:ea typeface="Roboto"/>
                <a:cs typeface="Roboto"/>
                <a:sym typeface="Roboto"/>
              </a:rPr>
              <a:t>PARTICIPATING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3" name="Google Shape;223;p5"/>
          <p:cNvPicPr preferRelativeResize="0"/>
          <p:nvPr/>
        </p:nvPicPr>
        <p:blipFill rotWithShape="1">
          <a:blip r:embed="rId3">
            <a:alphaModFix amt="35000"/>
          </a:blip>
          <a:srcRect l="69178"/>
          <a:stretch/>
        </p:blipFill>
        <p:spPr>
          <a:xfrm>
            <a:off x="8434136" y="-1"/>
            <a:ext cx="37578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5"/>
          <p:cNvSpPr txBox="1"/>
          <p:nvPr/>
        </p:nvSpPr>
        <p:spPr>
          <a:xfrm>
            <a:off x="8272147" y="3643823"/>
            <a:ext cx="255937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3D4256"/>
                </a:solidFill>
                <a:latin typeface="Roboto"/>
                <a:ea typeface="Roboto"/>
                <a:cs typeface="Roboto"/>
                <a:sym typeface="Roboto"/>
              </a:rPr>
              <a:t>To ask a question click the Q&amp;A button and enter your text in the chat box.</a:t>
            </a:r>
            <a:endParaRPr sz="1600" b="0" i="0" u="none" strike="noStrike" cap="none">
              <a:solidFill>
                <a:srgbClr val="3D425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5" name="Google Shape;22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7999" y="1255176"/>
            <a:ext cx="6842927" cy="5416062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5"/>
          <p:cNvSpPr/>
          <p:nvPr/>
        </p:nvSpPr>
        <p:spPr>
          <a:xfrm>
            <a:off x="4920091" y="4568153"/>
            <a:ext cx="504762" cy="478631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7" name="Google Shape;227;p5"/>
          <p:cNvCxnSpPr/>
          <p:nvPr/>
        </p:nvCxnSpPr>
        <p:spPr>
          <a:xfrm flipH="1">
            <a:off x="5618284" y="4059321"/>
            <a:ext cx="2592642" cy="748147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"/>
          <p:cNvSpPr/>
          <p:nvPr/>
        </p:nvSpPr>
        <p:spPr>
          <a:xfrm>
            <a:off x="2462080" y="2478087"/>
            <a:ext cx="8440303" cy="206210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 txBox="1"/>
          <p:nvPr/>
        </p:nvSpPr>
        <p:spPr>
          <a:xfrm>
            <a:off x="4685884" y="2570439"/>
            <a:ext cx="6192900" cy="187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3D4256"/>
                </a:solidFill>
                <a:latin typeface="Roboto"/>
                <a:ea typeface="Roboto"/>
                <a:cs typeface="Roboto"/>
                <a:sym typeface="Roboto"/>
              </a:rPr>
              <a:t>Claire Sheahan, M.Sc.</a:t>
            </a:r>
            <a:endParaRPr sz="36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3D4256"/>
                </a:solidFill>
                <a:latin typeface="Roboto"/>
                <a:ea typeface="Roboto"/>
                <a:cs typeface="Roboto"/>
                <a:sym typeface="Roboto"/>
              </a:rPr>
              <a:t>President and CEO</a:t>
            </a:r>
            <a:endParaRPr sz="36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3D4256"/>
                </a:solidFill>
                <a:latin typeface="Roboto"/>
                <a:ea typeface="Roboto"/>
                <a:cs typeface="Roboto"/>
                <a:sym typeface="Roboto"/>
              </a:rPr>
              <a:t>Alliance for Health Policy</a:t>
            </a:r>
            <a:endParaRPr sz="36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6"/>
          <p:cNvSpPr/>
          <p:nvPr/>
        </p:nvSpPr>
        <p:spPr>
          <a:xfrm>
            <a:off x="0" y="0"/>
            <a:ext cx="1999566" cy="6858000"/>
          </a:xfrm>
          <a:prstGeom prst="rect">
            <a:avLst/>
          </a:prstGeom>
          <a:solidFill>
            <a:srgbClr val="3D42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6"/>
          <p:cNvPicPr preferRelativeResize="0"/>
          <p:nvPr/>
        </p:nvPicPr>
        <p:blipFill rotWithShape="1">
          <a:blip r:embed="rId3">
            <a:alphaModFix/>
          </a:blip>
          <a:srcRect l="83599"/>
          <a:stretch/>
        </p:blipFill>
        <p:spPr>
          <a:xfrm flipH="1">
            <a:off x="0" y="-1"/>
            <a:ext cx="199956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6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38100" y="6062463"/>
            <a:ext cx="442418" cy="440952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6"/>
          <p:cNvSpPr/>
          <p:nvPr/>
        </p:nvSpPr>
        <p:spPr>
          <a:xfrm>
            <a:off x="11089513" y="6012350"/>
            <a:ext cx="939600" cy="541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6"/>
          <p:cNvSpPr txBox="1"/>
          <p:nvPr/>
        </p:nvSpPr>
        <p:spPr>
          <a:xfrm>
            <a:off x="2318680" y="356011"/>
            <a:ext cx="85601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93D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E2493D"/>
                </a:solidFill>
                <a:latin typeface="Roboto"/>
                <a:ea typeface="Roboto"/>
                <a:cs typeface="Roboto"/>
                <a:sym typeface="Roboto"/>
              </a:rPr>
              <a:t>MODERATOR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9" name="Google Shape;239;p6" descr="A person smiling at the camera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13089" y="2478086"/>
            <a:ext cx="2062103" cy="2062103"/>
          </a:xfrm>
          <a:prstGeom prst="flowChartConnector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7" descr="A picture containing 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67326"/>
          <a:stretch/>
        </p:blipFill>
        <p:spPr>
          <a:xfrm>
            <a:off x="8208412" y="0"/>
            <a:ext cx="39835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7"/>
          <p:cNvSpPr/>
          <p:nvPr/>
        </p:nvSpPr>
        <p:spPr>
          <a:xfrm>
            <a:off x="5339108" y="1676550"/>
            <a:ext cx="3408716" cy="123106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7"/>
          <p:cNvSpPr/>
          <p:nvPr/>
        </p:nvSpPr>
        <p:spPr>
          <a:xfrm>
            <a:off x="5349413" y="4822801"/>
            <a:ext cx="3408716" cy="123106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7"/>
          <p:cNvSpPr/>
          <p:nvPr/>
        </p:nvSpPr>
        <p:spPr>
          <a:xfrm>
            <a:off x="5339108" y="3208032"/>
            <a:ext cx="3408716" cy="123106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7"/>
          <p:cNvSpPr txBox="1"/>
          <p:nvPr/>
        </p:nvSpPr>
        <p:spPr>
          <a:xfrm>
            <a:off x="5514371" y="1634907"/>
            <a:ext cx="2518778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3D4256"/>
                </a:solidFill>
                <a:latin typeface="Roboto"/>
                <a:ea typeface="Roboto"/>
                <a:cs typeface="Roboto"/>
                <a:sym typeface="Roboto"/>
              </a:rPr>
              <a:t>Liz Hamel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3D4256"/>
                </a:solidFill>
                <a:latin typeface="Roboto"/>
                <a:ea typeface="Roboto"/>
                <a:cs typeface="Roboto"/>
                <a:sym typeface="Roboto"/>
              </a:rPr>
              <a:t>Vice President and Director, Public Opinion and Survey Research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3D4256"/>
                </a:solidFill>
                <a:latin typeface="Roboto"/>
                <a:ea typeface="Roboto"/>
                <a:cs typeface="Roboto"/>
                <a:sym typeface="Roboto"/>
              </a:rPr>
              <a:t>KFF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" name="Google Shape;250;p7"/>
          <p:cNvSpPr txBox="1"/>
          <p:nvPr/>
        </p:nvSpPr>
        <p:spPr>
          <a:xfrm>
            <a:off x="5432161" y="4935817"/>
            <a:ext cx="2844600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3D4256"/>
                </a:solidFill>
                <a:latin typeface="Roboto"/>
                <a:ea typeface="Roboto"/>
                <a:cs typeface="Roboto"/>
                <a:sym typeface="Roboto"/>
              </a:rPr>
              <a:t>Annie Linskey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3D4256"/>
                </a:solidFill>
                <a:latin typeface="Roboto"/>
                <a:ea typeface="Roboto"/>
                <a:cs typeface="Roboto"/>
                <a:sym typeface="Roboto"/>
              </a:rPr>
              <a:t>Reporter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3D4256"/>
                </a:solidFill>
                <a:latin typeface="Roboto"/>
                <a:ea typeface="Roboto"/>
                <a:cs typeface="Roboto"/>
                <a:sym typeface="Roboto"/>
              </a:rPr>
              <a:t>The Wall Street Journal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" name="Google Shape;251;p7"/>
          <p:cNvSpPr txBox="1"/>
          <p:nvPr/>
        </p:nvSpPr>
        <p:spPr>
          <a:xfrm>
            <a:off x="5500509" y="3323477"/>
            <a:ext cx="2844600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3D4256"/>
                </a:solidFill>
                <a:latin typeface="Roboto"/>
                <a:ea typeface="Roboto"/>
                <a:cs typeface="Roboto"/>
                <a:sym typeface="Roboto"/>
              </a:rPr>
              <a:t>Rachel Cohrs Zhang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3D4256"/>
                </a:solidFill>
                <a:latin typeface="Roboto"/>
                <a:ea typeface="Roboto"/>
                <a:cs typeface="Roboto"/>
                <a:sym typeface="Roboto"/>
              </a:rPr>
              <a:t>Chief Washington Correspondent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3D4256"/>
                </a:solidFill>
                <a:latin typeface="Roboto"/>
                <a:ea typeface="Roboto"/>
                <a:cs typeface="Roboto"/>
                <a:sym typeface="Roboto"/>
              </a:rPr>
              <a:t>STAT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2" name="Google Shape;252;p7"/>
          <p:cNvSpPr txBox="1"/>
          <p:nvPr/>
        </p:nvSpPr>
        <p:spPr>
          <a:xfrm>
            <a:off x="619125" y="409174"/>
            <a:ext cx="85601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93D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E2493D"/>
                </a:solidFill>
                <a:latin typeface="Arial"/>
                <a:ea typeface="Arial"/>
                <a:cs typeface="Arial"/>
                <a:sym typeface="Arial"/>
              </a:rPr>
              <a:t>PANELISTS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7" descr="A person in a blue shi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08042" y="1640240"/>
            <a:ext cx="1231066" cy="1231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7"/>
          <p:cNvPicPr preferRelativeResize="0"/>
          <p:nvPr/>
        </p:nvPicPr>
        <p:blipFill rotWithShape="1">
          <a:blip r:embed="rId5">
            <a:alphaModFix/>
          </a:blip>
          <a:srcRect t="14987"/>
          <a:stretch/>
        </p:blipFill>
        <p:spPr>
          <a:xfrm>
            <a:off x="4108041" y="4822801"/>
            <a:ext cx="1231200" cy="1231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5" name="Google Shape;255;p7" descr="A person with her arms crossed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08042" y="3198600"/>
            <a:ext cx="1231066" cy="1231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8"/>
          <p:cNvSpPr/>
          <p:nvPr/>
        </p:nvSpPr>
        <p:spPr>
          <a:xfrm>
            <a:off x="0" y="-1"/>
            <a:ext cx="12192000" cy="5631900"/>
          </a:xfrm>
          <a:prstGeom prst="rect">
            <a:avLst/>
          </a:prstGeom>
          <a:solidFill>
            <a:srgbClr val="3D425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8"/>
          <p:cNvSpPr txBox="1"/>
          <p:nvPr/>
        </p:nvSpPr>
        <p:spPr>
          <a:xfrm>
            <a:off x="900475" y="1226227"/>
            <a:ext cx="843873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Moderated Discussion</a:t>
            </a:r>
            <a:endParaRPr sz="60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3" name="Google Shape;263;p8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45235"/>
          <a:stretch/>
        </p:blipFill>
        <p:spPr>
          <a:xfrm>
            <a:off x="387648" y="5869400"/>
            <a:ext cx="2373125" cy="8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9"/>
          <p:cNvSpPr txBox="1">
            <a:spLocks noGrp="1"/>
          </p:cNvSpPr>
          <p:nvPr>
            <p:ph type="body" idx="1"/>
          </p:nvPr>
        </p:nvSpPr>
        <p:spPr>
          <a:xfrm>
            <a:off x="467835" y="1295526"/>
            <a:ext cx="11266967" cy="3481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</a:pPr>
            <a:r>
              <a:rPr lang="en-US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This is not a “health care election” </a:t>
            </a:r>
            <a:endParaRPr/>
          </a:p>
          <a:p>
            <a:pPr marL="914400" lvl="1" indent="-457200" algn="l" rtl="0">
              <a:spcBef>
                <a:spcPts val="12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solidFill>
                  <a:srgbClr val="393D40"/>
                </a:solidFill>
                <a:latin typeface="Roboto"/>
                <a:ea typeface="Roboto"/>
                <a:cs typeface="Roboto"/>
                <a:sym typeface="Roboto"/>
              </a:rPr>
              <a:t>Issues are only </a:t>
            </a:r>
            <a:r>
              <a:rPr lang="en-US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one factor </a:t>
            </a:r>
            <a:r>
              <a:rPr lang="en-US">
                <a:solidFill>
                  <a:srgbClr val="393D40"/>
                </a:solidFill>
                <a:latin typeface="Roboto"/>
                <a:ea typeface="Roboto"/>
                <a:cs typeface="Roboto"/>
                <a:sym typeface="Roboto"/>
              </a:rPr>
              <a:t>among many that voters consider (others are partisanship, candidate characteristics, personal considerations)</a:t>
            </a:r>
            <a:endParaRPr/>
          </a:p>
          <a:p>
            <a:pPr marL="914400" lvl="1" indent="-457200" algn="l" rtl="0">
              <a:spcBef>
                <a:spcPts val="18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solidFill>
                  <a:srgbClr val="393D40"/>
                </a:solidFill>
                <a:latin typeface="Roboto"/>
                <a:ea typeface="Roboto"/>
                <a:cs typeface="Roboto"/>
                <a:sym typeface="Roboto"/>
              </a:rPr>
              <a:t>Among issues, voters are </a:t>
            </a:r>
            <a:r>
              <a:rPr lang="en-US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more focused </a:t>
            </a:r>
            <a:r>
              <a:rPr lang="en-US">
                <a:solidFill>
                  <a:srgbClr val="393D40"/>
                </a:solidFill>
                <a:latin typeface="Roboto"/>
                <a:ea typeface="Roboto"/>
                <a:cs typeface="Roboto"/>
                <a:sym typeface="Roboto"/>
              </a:rPr>
              <a:t>on inflation, immigration, democracy, and the economy than health care</a:t>
            </a:r>
            <a:endParaRPr/>
          </a:p>
          <a:p>
            <a:pPr marL="457200" lvl="0" indent="-457200" algn="l" rtl="0">
              <a:spcBef>
                <a:spcPts val="1800"/>
              </a:spcBef>
              <a:spcAft>
                <a:spcPts val="0"/>
              </a:spcAft>
              <a:buSzPts val="1800"/>
              <a:buChar char="•"/>
            </a:pPr>
            <a:r>
              <a:rPr lang="en-US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But discussion of health issues could play a big role in the campaign</a:t>
            </a:r>
            <a:endParaRPr/>
          </a:p>
          <a:p>
            <a:pPr marL="914400" lvl="1" indent="-457200" algn="l" rtl="0">
              <a:spcBef>
                <a:spcPts val="18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solidFill>
                  <a:srgbClr val="393D40"/>
                </a:solidFill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-US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cost</a:t>
            </a:r>
            <a:r>
              <a:rPr lang="en-US">
                <a:solidFill>
                  <a:srgbClr val="393D40"/>
                </a:solidFill>
                <a:latin typeface="Roboto"/>
                <a:ea typeface="Roboto"/>
                <a:cs typeface="Roboto"/>
                <a:sym typeface="Roboto"/>
              </a:rPr>
              <a:t> of health care is a big part of voters’ concerns about inflation and the economy, and they want to hear signals from candidates that they are committed to lowering these costs for people</a:t>
            </a:r>
            <a:endParaRPr/>
          </a:p>
          <a:p>
            <a:pPr marL="914400" lvl="1" indent="-457200" algn="l" rtl="0">
              <a:spcBef>
                <a:spcPts val="18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Many </a:t>
            </a:r>
            <a:r>
              <a:rPr lang="en-US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existing health programs </a:t>
            </a:r>
            <a:r>
              <a:rPr lang="en-US">
                <a:latin typeface="Roboto"/>
                <a:ea typeface="Roboto"/>
                <a:cs typeface="Roboto"/>
                <a:sym typeface="Roboto"/>
              </a:rPr>
              <a:t>(Medicare, Medicaid, and increasingly the ACA) are popular, voters may react to messaging implying cuts or changes to these programs</a:t>
            </a:r>
            <a:endParaRPr/>
          </a:p>
          <a:p>
            <a:pPr marL="914400" lvl="1" indent="-457200" algn="l" rtl="0">
              <a:spcBef>
                <a:spcPts val="18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Issues like </a:t>
            </a:r>
            <a:r>
              <a:rPr lang="en-US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abortion</a:t>
            </a:r>
            <a:r>
              <a:rPr lang="en-US">
                <a:solidFill>
                  <a:srgbClr val="393D40"/>
                </a:solidFill>
                <a:latin typeface="Roboto"/>
                <a:ea typeface="Roboto"/>
                <a:cs typeface="Roboto"/>
                <a:sym typeface="Roboto"/>
              </a:rPr>
              <a:t> may not top the list, but could motivate turnout for specific groups that could be decisive in key states</a:t>
            </a:r>
            <a:endParaRPr/>
          </a:p>
          <a:p>
            <a:pPr marL="445769" lvl="0" indent="-171449" algn="l" rtl="0">
              <a:spcBef>
                <a:spcPts val="1800"/>
              </a:spcBef>
              <a:spcAft>
                <a:spcPts val="0"/>
              </a:spcAft>
              <a:buSzPts val="1800"/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0" name="Google Shape;270;p9"/>
          <p:cNvSpPr txBox="1">
            <a:spLocks noGrp="1"/>
          </p:cNvSpPr>
          <p:nvPr>
            <p:ph type="body" idx="2"/>
          </p:nvPr>
        </p:nvSpPr>
        <p:spPr>
          <a:xfrm>
            <a:off x="466367" y="6067137"/>
            <a:ext cx="10298196" cy="686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rgbClr val="393D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271" name="Google Shape;271;p9"/>
          <p:cNvSpPr txBox="1">
            <a:spLocks noGrp="1"/>
          </p:cNvSpPr>
          <p:nvPr>
            <p:ph type="title"/>
          </p:nvPr>
        </p:nvSpPr>
        <p:spPr>
          <a:xfrm>
            <a:off x="468436" y="586268"/>
            <a:ext cx="11267834" cy="86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Health Care Issues in the 2024 Presidential Election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no Figure #">
  <a:themeElements>
    <a:clrScheme name="2019 KFF Colors">
      <a:dk1>
        <a:srgbClr val="333333"/>
      </a:dk1>
      <a:lt1>
        <a:srgbClr val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994</Words>
  <Application>Microsoft Office PowerPoint</Application>
  <PresentationFormat>Widescreen</PresentationFormat>
  <Paragraphs>112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Arial</vt:lpstr>
      <vt:lpstr>Libre Franklin</vt:lpstr>
      <vt:lpstr>Roboto</vt:lpstr>
      <vt:lpstr>Office Theme</vt:lpstr>
      <vt:lpstr>Default no Figure #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Health Care Issues in the 2024 Presidential Election</vt:lpstr>
      <vt:lpstr>What Do Voters Want to Hear Candidates Talk About?</vt:lpstr>
      <vt:lpstr>Health Care Costs Are Major Factors In Economic Concerns</vt:lpstr>
      <vt:lpstr>What About the ACA?</vt:lpstr>
      <vt:lpstr>PowerPoint Presentation</vt:lpstr>
      <vt:lpstr>Voters (Particularly Democrats) Believe This Election Has Stakes for Abortion Access</vt:lpstr>
      <vt:lpstr>Majorities Of Voters Worry About Future Benefits Under Entitlement Programs</vt:lpstr>
      <vt:lpstr>Few Voters Are Aware Of IRA Drug Pricing Provisions, But Awareness Is Higher Among Older Voters And Democrats </vt:lpstr>
      <vt:lpstr>A Few Tips for Interpreting Election Polls About Health Policy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Amaya Hampton</cp:lastModifiedBy>
  <cp:revision>1</cp:revision>
  <dcterms:modified xsi:type="dcterms:W3CDTF">2024-05-15T18:24:11Z</dcterms:modified>
</cp:coreProperties>
</file>